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5E3932F-4944-4BDB-9991-34E5A72BEC4E}">
  <a:tblStyle styleId="{B5E3932F-4944-4BDB-9991-34E5A72BEC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AFF5F79-BEC0-4B79-BD49-34DB39F0841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C5F2B9CD-138F-4EAC-A972-3E27C16BF422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5a3f3bf57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5a3f3bf57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6b4b40c239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6b4b40c239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6b4b40c239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6b4b40c239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6b4b40c239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6b4b40c239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7587045fc9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7587045fc9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7587045fc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7587045fc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6b4b40c239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6b4b40c239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6b4b40c239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6b4b40c239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7587045fc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7587045fc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7587045fc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7587045fc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7587045fc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7587045fc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587045fc9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587045fc9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7587045fc9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7587045fc9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6b4b40c239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6b4b40c239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6b4b40c239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6b4b40c239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75a3f3bf57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75a3f3bf57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75a3f3bf57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75a3f3bf57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75a3f3bf57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75a3f3bf57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b4b40c239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b4b40c239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6b4b40c239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6b4b40c239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b4b40c239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b4b40c239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namespace, table, column family, columns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6b4b40c239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6b4b40c239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6b4b40c239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6b4b40c239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6b4b40c239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6b4b40c239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add2e236e51b58d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add2e236e51b58d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Arzt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9641"/>
          <a:stretch/>
        </p:blipFill>
        <p:spPr>
          <a:xfrm>
            <a:off x="0" y="3363974"/>
            <a:ext cx="9144001" cy="177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Google Shape;13;p2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" name="Google Shape;14;p2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Times New Roman"/>
              <a:buNone/>
              <a:defRPr b="1" i="1" sz="28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62818" y="135724"/>
            <a:ext cx="945300" cy="63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/Sub With Table">
  <p:cSld name="Title/Sub Only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>
            <p:ph idx="1" type="subTitle"/>
          </p:nvPr>
        </p:nvSpPr>
        <p:spPr>
          <a:xfrm>
            <a:off x="384450" y="821725"/>
            <a:ext cx="83757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5703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2pPr>
            <a:lvl3pPr indent="-24514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/>
            </a:lvl3pPr>
            <a:lvl4pPr indent="-24595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4pPr>
            <a:lvl5pPr indent="-24541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5pPr>
            <a:lvl6pPr indent="-25404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6pPr>
            <a:lvl7pPr indent="-24996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7pPr>
            <a:lvl8pPr indent="-24589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8pPr>
            <a:lvl9pPr indent="-25452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9pPr>
          </a:lstStyle>
          <a:p/>
        </p:txBody>
      </p:sp>
      <p:sp>
        <p:nvSpPr>
          <p:cNvPr id="62" name="Google Shape;62;p11"/>
          <p:cNvSpPr txBox="1"/>
          <p:nvPr>
            <p:ph type="title"/>
          </p:nvPr>
        </p:nvSpPr>
        <p:spPr>
          <a:xfrm>
            <a:off x="384450" y="339325"/>
            <a:ext cx="73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64" name="Google Shape;64;p11"/>
          <p:cNvGraphicFramePr/>
          <p:nvPr/>
        </p:nvGraphicFramePr>
        <p:xfrm>
          <a:off x="384450" y="160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{B5E3932F-4944-4BDB-9991-34E5A72BEC4E}</a:tableStyleId>
              </a:tblPr>
              <a:tblGrid>
                <a:gridCol w="2826075"/>
                <a:gridCol w="1402375"/>
                <a:gridCol w="1402375"/>
                <a:gridCol w="1402375"/>
                <a:gridCol w="1402375"/>
              </a:tblGrid>
              <a:tr h="389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Title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C1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C2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C3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C4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Row 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Row 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Row 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Row 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idx="1" type="body"/>
          </p:nvPr>
        </p:nvSpPr>
        <p:spPr>
          <a:xfrm>
            <a:off x="3575550" y="577175"/>
            <a:ext cx="5111400" cy="40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rtl="0"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type="title"/>
          </p:nvPr>
        </p:nvSpPr>
        <p:spPr>
          <a:xfrm>
            <a:off x="384450" y="577175"/>
            <a:ext cx="3178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2" type="subTitle"/>
          </p:nvPr>
        </p:nvSpPr>
        <p:spPr>
          <a:xfrm>
            <a:off x="397125" y="1059575"/>
            <a:ext cx="31785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None/>
              <a:defRPr sz="1200">
                <a:solidFill>
                  <a:srgbClr val="666666"/>
                </a:solidFill>
              </a:defRPr>
            </a:lvl1pPr>
            <a:lvl2pPr indent="-25703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2pPr>
            <a:lvl3pPr indent="-24514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/>
            </a:lvl3pPr>
            <a:lvl4pPr indent="-24595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4pPr>
            <a:lvl5pPr indent="-24541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5pPr>
            <a:lvl6pPr indent="-25404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6pPr>
            <a:lvl7pPr indent="-24996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7pPr>
            <a:lvl8pPr indent="-24589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8pPr>
            <a:lvl9pPr indent="-25452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/>
          <p:nvPr>
            <p:ph idx="2" type="pic"/>
          </p:nvPr>
        </p:nvSpPr>
        <p:spPr>
          <a:xfrm>
            <a:off x="1792166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4"/>
          <p:cNvSpPr txBox="1"/>
          <p:nvPr>
            <p:ph type="title"/>
          </p:nvPr>
        </p:nvSpPr>
        <p:spPr>
          <a:xfrm>
            <a:off x="1792175" y="3711825"/>
            <a:ext cx="54864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1816449" y="4194225"/>
            <a:ext cx="54864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None/>
              <a:defRPr sz="1200">
                <a:solidFill>
                  <a:srgbClr val="666666"/>
                </a:solidFill>
              </a:defRPr>
            </a:lvl1pPr>
            <a:lvl2pPr indent="-25703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2pPr>
            <a:lvl3pPr indent="-24514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/>
            </a:lvl3pPr>
            <a:lvl4pPr indent="-24595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4pPr>
            <a:lvl5pPr indent="-24541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5pPr>
            <a:lvl6pPr indent="-25404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6pPr>
            <a:lvl7pPr indent="-24996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7pPr>
            <a:lvl8pPr indent="-24589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8pPr>
            <a:lvl9pPr indent="-25452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idx="1" type="body"/>
          </p:nvPr>
        </p:nvSpPr>
        <p:spPr>
          <a:xfrm rot="5400000">
            <a:off x="2897227" y="-1145119"/>
            <a:ext cx="3354000" cy="83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 algn="l">
              <a:spcBef>
                <a:spcPts val="1275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/>
            </a:lvl1pPr>
            <a:lvl2pPr indent="-336550" lvl="1" marL="91440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  <a:defRPr/>
            </a:lvl2pPr>
            <a:lvl3pPr indent="-336550" lvl="2" marL="13716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3pPr>
            <a:lvl4pPr indent="-336550" lvl="3" marL="18288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  <a:defRPr/>
            </a:lvl4pPr>
            <a:lvl5pPr indent="-336550" lvl="4" marL="22860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/>
            </a:lvl5pPr>
            <a:lvl6pPr indent="-336550" lvl="5" marL="27432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/>
            </a:lvl6pPr>
            <a:lvl7pPr indent="-336550" lvl="6" marL="32004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/>
            </a:lvl7pPr>
            <a:lvl8pPr indent="-336550" lvl="7" marL="36576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/>
            </a:lvl8pPr>
            <a:lvl9pPr indent="-336550" lvl="8" marL="41148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/>
            </a:lvl9pPr>
          </a:lstStyle>
          <a:p/>
        </p:txBody>
      </p:sp>
      <p:sp>
        <p:nvSpPr>
          <p:cNvPr id="78" name="Google Shape;78;p15"/>
          <p:cNvSpPr txBox="1"/>
          <p:nvPr>
            <p:ph type="title"/>
          </p:nvPr>
        </p:nvSpPr>
        <p:spPr>
          <a:xfrm>
            <a:off x="384450" y="339325"/>
            <a:ext cx="73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" name="Google Shape;79;p15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 rot="5400000">
            <a:off x="5171750" y="1688575"/>
            <a:ext cx="4333500" cy="16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 rot="5400000">
            <a:off x="1269912" y="-542221"/>
            <a:ext cx="4369500" cy="61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 algn="l">
              <a:spcBef>
                <a:spcPts val="1275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/>
            </a:lvl1pPr>
            <a:lvl2pPr indent="-336550" lvl="1" marL="91440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  <a:defRPr/>
            </a:lvl2pPr>
            <a:lvl3pPr indent="-336550" lvl="2" marL="13716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3pPr>
            <a:lvl4pPr indent="-336550" lvl="3" marL="18288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  <a:defRPr/>
            </a:lvl4pPr>
            <a:lvl5pPr indent="-336550" lvl="4" marL="22860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/>
            </a:lvl5pPr>
            <a:lvl6pPr indent="-336550" lvl="5" marL="27432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/>
            </a:lvl6pPr>
            <a:lvl7pPr indent="-336550" lvl="6" marL="32004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/>
            </a:lvl7pPr>
            <a:lvl8pPr indent="-336550" lvl="7" marL="36576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/>
            </a:lvl8pPr>
            <a:lvl9pPr indent="-336550" lvl="8" marL="411480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/>
            </a:lvl9pPr>
          </a:lstStyle>
          <a:p/>
        </p:txBody>
      </p:sp>
      <p:sp>
        <p:nvSpPr>
          <p:cNvPr id="83" name="Google Shape;83;p16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Baby">
  <p:cSld name="Title Slide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 rotWithShape="1">
          <a:blip r:embed="rId2">
            <a:alphaModFix/>
          </a:blip>
          <a:srcRect b="0" l="0" r="0" t="9641"/>
          <a:stretch/>
        </p:blipFill>
        <p:spPr>
          <a:xfrm>
            <a:off x="0" y="3363975"/>
            <a:ext cx="9144001" cy="1779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Google Shape;86;p17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" name="Google Shape;87;p17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Blut V1">
  <p:cSld name="Title Slide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 rotWithShape="1">
          <a:blip r:embed="rId2">
            <a:alphaModFix/>
          </a:blip>
          <a:srcRect b="0" l="0" r="0" t="9641"/>
          <a:stretch/>
        </p:blipFill>
        <p:spPr>
          <a:xfrm>
            <a:off x="0" y="3363974"/>
            <a:ext cx="9144001" cy="1779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18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" name="Google Shape;94;p18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DNA Spiegelung">
  <p:cSld name="Title Slide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 rotWithShape="1">
          <a:blip r:embed="rId2">
            <a:alphaModFix/>
          </a:blip>
          <a:srcRect b="0" l="0" r="0" t="9641"/>
          <a:stretch/>
        </p:blipFill>
        <p:spPr>
          <a:xfrm>
            <a:off x="0" y="3363974"/>
            <a:ext cx="9144001" cy="177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9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1" name="Google Shape;101;p19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4" name="Google Shape;104;p19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EKG V1">
  <p:cSld name="Title Slide_1_1_1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0"/>
          <p:cNvPicPr preferRelativeResize="0"/>
          <p:nvPr/>
        </p:nvPicPr>
        <p:blipFill rotWithShape="1">
          <a:blip r:embed="rId2">
            <a:alphaModFix/>
          </a:blip>
          <a:srcRect b="0" l="0" r="0" t="9641"/>
          <a:stretch/>
        </p:blipFill>
        <p:spPr>
          <a:xfrm>
            <a:off x="0" y="3363974"/>
            <a:ext cx="9144001" cy="1779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20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" name="Google Shape;108;p20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1" name="Google Shape;111;p20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97120" y="1354931"/>
            <a:ext cx="83541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 algn="l">
              <a:spcBef>
                <a:spcPts val="1275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  <a:defRPr sz="1700"/>
            </a:lvl1pPr>
            <a:lvl2pPr indent="-33655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/>
            </a:lvl2pPr>
            <a:lvl3pPr indent="-336550" lvl="2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 sz="1700"/>
            </a:lvl3pPr>
            <a:lvl4pPr indent="-336550" lvl="3" marL="18288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 sz="1700"/>
            </a:lvl4pPr>
            <a:lvl5pPr indent="-336550" lvl="4" marL="22860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/>
            </a:lvl5pPr>
            <a:lvl6pPr indent="-336550" lvl="5" marL="2743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 sz="1700"/>
            </a:lvl6pPr>
            <a:lvl7pPr indent="-336550" lvl="6" marL="3200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 sz="1700"/>
            </a:lvl7pPr>
            <a:lvl8pPr indent="-336550" lvl="7" marL="3657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/>
            </a:lvl8pPr>
            <a:lvl9pPr indent="-336550" lvl="8" marL="41148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700"/>
              <a:buChar char="■"/>
              <a:defRPr sz="1700"/>
            </a:lvl9pPr>
          </a:lstStyle>
          <a:p/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EKG V2">
  <p:cSld name="Title Slide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 rotWithShape="1">
          <a:blip r:embed="rId2">
            <a:alphaModFix/>
          </a:blip>
          <a:srcRect b="0" l="0" r="0" t="9641"/>
          <a:stretch/>
        </p:blipFill>
        <p:spPr>
          <a:xfrm>
            <a:off x="0" y="3363974"/>
            <a:ext cx="9144001" cy="1779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21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5" name="Google Shape;115;p21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8" name="Google Shape;118;p21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Kapsel V1">
  <p:cSld name="Title Slide_1_1_1_1_1_1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2"/>
          <p:cNvPicPr preferRelativeResize="0"/>
          <p:nvPr/>
        </p:nvPicPr>
        <p:blipFill rotWithShape="1">
          <a:blip r:embed="rId2">
            <a:alphaModFix/>
          </a:blip>
          <a:srcRect b="0" l="0" r="0" t="9641"/>
          <a:stretch/>
        </p:blipFill>
        <p:spPr>
          <a:xfrm>
            <a:off x="0" y="3363974"/>
            <a:ext cx="9144001" cy="1779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22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2" name="Google Shape;122;p22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Spritze V2">
  <p:cSld name="Title Slide_1_1_1_1_1_1_1_1_1_1_1_1_1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 rotWithShape="1">
          <a:blip r:embed="rId2">
            <a:alphaModFix/>
          </a:blip>
          <a:srcRect b="9641" l="0" r="0" t="0"/>
          <a:stretch/>
        </p:blipFill>
        <p:spPr>
          <a:xfrm>
            <a:off x="0" y="3363975"/>
            <a:ext cx="9144001" cy="1779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Google Shape;128;p23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9" name="Google Shape;129;p23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Thermo">
  <p:cSld name="Title Slide_1_1_1_1_1_1_1_1_1_1_1_1_1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4"/>
          <p:cNvPicPr preferRelativeResize="0"/>
          <p:nvPr/>
        </p:nvPicPr>
        <p:blipFill rotWithShape="1">
          <a:blip r:embed="rId2">
            <a:alphaModFix/>
          </a:blip>
          <a:srcRect b="9649" l="0" r="0" t="0"/>
          <a:stretch/>
        </p:blipFill>
        <p:spPr>
          <a:xfrm>
            <a:off x="0" y="3363975"/>
            <a:ext cx="9144001" cy="1779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24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6" name="Google Shape;136;p24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Roche Mann Folie">
  <p:cSld name="Title Slide_1_1_1_1_1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5"/>
          <p:cNvPicPr preferRelativeResize="0"/>
          <p:nvPr/>
        </p:nvPicPr>
        <p:blipFill rotWithShape="1">
          <a:blip r:embed="rId2">
            <a:alphaModFix/>
          </a:blip>
          <a:srcRect b="0" l="0" r="0" t="9641"/>
          <a:stretch/>
        </p:blipFill>
        <p:spPr>
          <a:xfrm>
            <a:off x="0" y="3363974"/>
            <a:ext cx="9144001" cy="1779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2" name="Google Shape;142;p25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" name="Google Shape;143;p25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6" name="Google Shape;146;p25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Roche Business V5">
  <p:cSld name="Title Slide_1_1_1_1_1_1_1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6"/>
          <p:cNvPicPr preferRelativeResize="0"/>
          <p:nvPr/>
        </p:nvPicPr>
        <p:blipFill rotWithShape="1">
          <a:blip r:embed="rId2">
            <a:alphaModFix/>
          </a:blip>
          <a:srcRect b="9641" l="0" r="0" t="0"/>
          <a:stretch/>
        </p:blipFill>
        <p:spPr>
          <a:xfrm>
            <a:off x="0" y="3363975"/>
            <a:ext cx="9144001" cy="1779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26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0" name="Google Shape;150;p26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Google Shape;15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6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3" name="Google Shape;153;p26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Roche Leben V1">
  <p:cSld name="Title Slide_1_1_1_1_1_1_1_1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7"/>
          <p:cNvPicPr preferRelativeResize="0"/>
          <p:nvPr/>
        </p:nvPicPr>
        <p:blipFill rotWithShape="1">
          <a:blip r:embed="rId2">
            <a:alphaModFix/>
          </a:blip>
          <a:srcRect b="0" l="0" r="0" t="9641"/>
          <a:stretch/>
        </p:blipFill>
        <p:spPr>
          <a:xfrm>
            <a:off x="0" y="3363974"/>
            <a:ext cx="9144001" cy="1779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27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7" name="Google Shape;157;p27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0" name="Google Shape;160;p27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Roche Leben V3">
  <p:cSld name="Title Slide_1_1_1_1_1_1_1_1_1_1_1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8"/>
          <p:cNvPicPr preferRelativeResize="0"/>
          <p:nvPr/>
        </p:nvPicPr>
        <p:blipFill rotWithShape="1">
          <a:blip r:embed="rId2">
            <a:alphaModFix/>
          </a:blip>
          <a:srcRect b="0" l="0" r="0" t="9641"/>
          <a:stretch/>
        </p:blipFill>
        <p:spPr>
          <a:xfrm>
            <a:off x="0" y="3363974"/>
            <a:ext cx="9144001" cy="177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28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" name="Google Shape;164;p28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7" name="Google Shape;167;p28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- Roche Research Closer">
  <p:cSld name="Title Slide_1_1_1_1_1_1_1_1_1_1_1_1_1_2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 rotWithShape="1">
          <a:blip r:embed="rId2">
            <a:alphaModFix/>
          </a:blip>
          <a:srcRect b="0" l="0" r="0" t="9641"/>
          <a:stretch/>
        </p:blipFill>
        <p:spPr>
          <a:xfrm>
            <a:off x="0" y="3363974"/>
            <a:ext cx="9144001" cy="1779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29"/>
          <p:cNvCxnSpPr/>
          <p:nvPr/>
        </p:nvCxnSpPr>
        <p:spPr>
          <a:xfrm>
            <a:off x="0" y="1303735"/>
            <a:ext cx="81606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1" name="Google Shape;171;p29"/>
          <p:cNvSpPr/>
          <p:nvPr/>
        </p:nvSpPr>
        <p:spPr>
          <a:xfrm>
            <a:off x="7829551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72400" y="135731"/>
            <a:ext cx="735600" cy="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4" name="Google Shape;174;p29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0148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8959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040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–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8986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9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441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034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97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»"/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losing Slide - Doing now what patients need next">
  <p:cSld name="CUSTOM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5150" y="1977625"/>
            <a:ext cx="8767874" cy="118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/>
          <p:nvPr/>
        </p:nvSpPr>
        <p:spPr>
          <a:xfrm>
            <a:off x="8084750" y="197275"/>
            <a:ext cx="799500" cy="56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/Sub and Content">
  <p:cSld name="Title/Sub and Conte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97120" y="1354931"/>
            <a:ext cx="83541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 algn="l">
              <a:spcBef>
                <a:spcPts val="1275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  <a:defRPr/>
            </a:lvl1pPr>
            <a:lvl2pPr indent="-33655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/>
            </a:lvl2pPr>
            <a:lvl3pPr indent="-336550" lvl="2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/>
            </a:lvl3pPr>
            <a:lvl4pPr indent="-336550" lvl="3" marL="18288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/>
            </a:lvl4pPr>
            <a:lvl5pPr indent="-336550" lvl="4" marL="22860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/>
            </a:lvl5pPr>
            <a:lvl6pPr indent="-336550" lvl="5" marL="2743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/>
            </a:lvl6pPr>
            <a:lvl7pPr indent="-336550" lvl="6" marL="3200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/>
            </a:lvl7pPr>
            <a:lvl8pPr indent="-336550" lvl="7" marL="3657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/>
            </a:lvl8pPr>
            <a:lvl9pPr indent="-336550" lvl="8" marL="41148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7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2" type="subTitle"/>
          </p:nvPr>
        </p:nvSpPr>
        <p:spPr>
          <a:xfrm>
            <a:off x="384450" y="821725"/>
            <a:ext cx="83757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5703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2pPr>
            <a:lvl3pPr indent="-24514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/>
            </a:lvl3pPr>
            <a:lvl4pPr indent="-24595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4pPr>
            <a:lvl5pPr indent="-24541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5pPr>
            <a:lvl6pPr indent="-25404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6pPr>
            <a:lvl7pPr indent="-24996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7pPr>
            <a:lvl8pPr indent="-24589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8pPr>
            <a:lvl9pPr indent="-25452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384450" y="339325"/>
            <a:ext cx="73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2">
  <p:cSld name="CUSTOM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1"/>
          <p:cNvPicPr preferRelativeResize="0"/>
          <p:nvPr/>
        </p:nvPicPr>
        <p:blipFill rotWithShape="1">
          <a:blip r:embed="rId2">
            <a:alphaModFix/>
          </a:blip>
          <a:srcRect b="42210" l="0" r="0" t="29581"/>
          <a:stretch/>
        </p:blipFill>
        <p:spPr>
          <a:xfrm>
            <a:off x="330975" y="2814100"/>
            <a:ext cx="8610300" cy="193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1"/>
          <p:cNvSpPr/>
          <p:nvPr/>
        </p:nvSpPr>
        <p:spPr>
          <a:xfrm>
            <a:off x="330975" y="781775"/>
            <a:ext cx="8610300" cy="1367400"/>
          </a:xfrm>
          <a:prstGeom prst="rect">
            <a:avLst/>
          </a:prstGeom>
          <a:solidFill>
            <a:srgbClr val="0066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181" name="Google Shape;181;p31"/>
          <p:cNvSpPr/>
          <p:nvPr/>
        </p:nvSpPr>
        <p:spPr>
          <a:xfrm>
            <a:off x="330975" y="2149275"/>
            <a:ext cx="8610300" cy="7689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182" name="Google Shape;182;p31"/>
          <p:cNvSpPr/>
          <p:nvPr/>
        </p:nvSpPr>
        <p:spPr>
          <a:xfrm>
            <a:off x="6411888" y="1267763"/>
            <a:ext cx="1934100" cy="1934100"/>
          </a:xfrm>
          <a:prstGeom prst="ellipse">
            <a:avLst/>
          </a:prstGeom>
          <a:solidFill>
            <a:srgbClr val="FFFFFF"/>
          </a:solidFill>
          <a:ln cap="flat" cmpd="sng" w="114300">
            <a:solidFill>
              <a:srgbClr val="2F67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0552" y="1753587"/>
            <a:ext cx="1776685" cy="962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 txBox="1"/>
          <p:nvPr>
            <p:ph type="title"/>
          </p:nvPr>
        </p:nvSpPr>
        <p:spPr>
          <a:xfrm>
            <a:off x="470875" y="839950"/>
            <a:ext cx="6970500" cy="7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5" name="Google Shape;185;p31"/>
          <p:cNvSpPr txBox="1"/>
          <p:nvPr>
            <p:ph idx="1" type="subTitle"/>
          </p:nvPr>
        </p:nvSpPr>
        <p:spPr>
          <a:xfrm>
            <a:off x="480875" y="1551050"/>
            <a:ext cx="5868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0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0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0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0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0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0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000"/>
              </a:spcBef>
              <a:spcAft>
                <a:spcPts val="1000"/>
              </a:spcAft>
              <a:buNone/>
              <a:defRPr/>
            </a:lvl9pPr>
          </a:lstStyle>
          <a:p/>
        </p:txBody>
      </p:sp>
      <p:sp>
        <p:nvSpPr>
          <p:cNvPr id="186" name="Google Shape;186;p31"/>
          <p:cNvSpPr txBox="1"/>
          <p:nvPr>
            <p:ph idx="2" type="subTitle"/>
          </p:nvPr>
        </p:nvSpPr>
        <p:spPr>
          <a:xfrm>
            <a:off x="480875" y="2274000"/>
            <a:ext cx="58689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10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10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10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10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10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10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1000"/>
              </a:spcBef>
              <a:spcAft>
                <a:spcPts val="1000"/>
              </a:spcAft>
              <a:buNone/>
              <a:defRPr sz="1800"/>
            </a:lvl9pPr>
          </a:lstStyle>
          <a:p/>
        </p:txBody>
      </p:sp>
      <p:sp>
        <p:nvSpPr>
          <p:cNvPr id="187" name="Google Shape;187;p31"/>
          <p:cNvSpPr txBox="1"/>
          <p:nvPr>
            <p:ph idx="3" type="title"/>
          </p:nvPr>
        </p:nvSpPr>
        <p:spPr>
          <a:xfrm>
            <a:off x="310625" y="58750"/>
            <a:ext cx="21132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2F67B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97120" y="1354931"/>
            <a:ext cx="41061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rtl="0"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43804" y="1354931"/>
            <a:ext cx="4107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rtl="0"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384450" y="339325"/>
            <a:ext cx="7382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/Sub Two Content">
  <p:cSld name="Title/Sub Two Conte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" type="body"/>
          </p:nvPr>
        </p:nvSpPr>
        <p:spPr>
          <a:xfrm>
            <a:off x="397120" y="1354931"/>
            <a:ext cx="41061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rtl="0"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4643804" y="1354931"/>
            <a:ext cx="4107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rtl="0"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3" type="subTitle"/>
          </p:nvPr>
        </p:nvSpPr>
        <p:spPr>
          <a:xfrm>
            <a:off x="384450" y="821725"/>
            <a:ext cx="83757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5703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2pPr>
            <a:lvl3pPr indent="-24514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/>
            </a:lvl3pPr>
            <a:lvl4pPr indent="-24595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4pPr>
            <a:lvl5pPr indent="-24541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5pPr>
            <a:lvl6pPr indent="-25404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6pPr>
            <a:lvl7pPr indent="-24996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7pPr>
            <a:lvl8pPr indent="-24589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8pPr>
            <a:lvl9pPr indent="-25452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384450" y="339325"/>
            <a:ext cx="73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Slide with Two Photos">
  <p:cSld name="Title/Sub Two Content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idx="1" type="subTitle"/>
          </p:nvPr>
        </p:nvSpPr>
        <p:spPr>
          <a:xfrm>
            <a:off x="384450" y="821725"/>
            <a:ext cx="83757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5703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2pPr>
            <a:lvl3pPr indent="-24514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/>
            </a:lvl3pPr>
            <a:lvl4pPr indent="-24595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4pPr>
            <a:lvl5pPr indent="-24541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5pPr>
            <a:lvl6pPr indent="-25404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6pPr>
            <a:lvl7pPr indent="-24996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7pPr>
            <a:lvl8pPr indent="-24589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8pPr>
            <a:lvl9pPr indent="-25452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384450" y="339325"/>
            <a:ext cx="73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42" name="Google Shape;4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353363"/>
            <a:ext cx="218122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10288"/>
            <a:ext cx="2181225" cy="16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idx="2" type="body"/>
          </p:nvPr>
        </p:nvSpPr>
        <p:spPr>
          <a:xfrm>
            <a:off x="2338500" y="1354925"/>
            <a:ext cx="6412800" cy="16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rtl="0"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2338500" y="3106425"/>
            <a:ext cx="6412800" cy="160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rtl="0"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>
  <p:cSld name="Comparis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idx="1" type="body"/>
          </p:nvPr>
        </p:nvSpPr>
        <p:spPr>
          <a:xfrm>
            <a:off x="384450" y="1851675"/>
            <a:ext cx="4152000" cy="27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rtl="0"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4645270" y="1851670"/>
            <a:ext cx="4041600" cy="27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36550" lvl="1" marL="9144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rtl="0"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rtl="0"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rtl="0"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rtl="0"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type="title"/>
          </p:nvPr>
        </p:nvSpPr>
        <p:spPr>
          <a:xfrm>
            <a:off x="384450" y="339325"/>
            <a:ext cx="7382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1" name="Google Shape;51;p8"/>
          <p:cNvSpPr txBox="1"/>
          <p:nvPr>
            <p:ph idx="3" type="subTitle"/>
          </p:nvPr>
        </p:nvSpPr>
        <p:spPr>
          <a:xfrm>
            <a:off x="384450" y="1203625"/>
            <a:ext cx="4152000" cy="64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0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0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0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0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0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000"/>
              </a:spcBef>
              <a:spcAft>
                <a:spcPts val="0"/>
              </a:spcAft>
              <a:buNone/>
              <a:defRPr b="1"/>
            </a:lvl8pPr>
            <a:lvl9pPr lvl="8">
              <a:spcBef>
                <a:spcPts val="1000"/>
              </a:spcBef>
              <a:spcAft>
                <a:spcPts val="1000"/>
              </a:spcAft>
              <a:buNone/>
              <a:defRPr b="1"/>
            </a:lvl9pPr>
          </a:lstStyle>
          <a:p/>
        </p:txBody>
      </p:sp>
      <p:sp>
        <p:nvSpPr>
          <p:cNvPr id="52" name="Google Shape;52;p8"/>
          <p:cNvSpPr txBox="1"/>
          <p:nvPr>
            <p:ph idx="4" type="subTitle"/>
          </p:nvPr>
        </p:nvSpPr>
        <p:spPr>
          <a:xfrm>
            <a:off x="4645988" y="1203625"/>
            <a:ext cx="4040100" cy="64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10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10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10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10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10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10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10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1000"/>
              </a:spcBef>
              <a:spcAft>
                <a:spcPts val="1000"/>
              </a:spcAft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384450" y="339325"/>
            <a:ext cx="7382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/Sub Only">
  <p:cSld name="Title/Sub 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idx="1" type="subTitle"/>
          </p:nvPr>
        </p:nvSpPr>
        <p:spPr>
          <a:xfrm>
            <a:off x="384450" y="821725"/>
            <a:ext cx="83757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  <a:defRPr b="1" i="1"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257030" lvl="1" marL="650730" marR="0" rtl="0" algn="l"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2pPr>
            <a:lvl3pPr indent="-245141" lvl="2" marL="10579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/>
            </a:lvl3pPr>
            <a:lvl4pPr indent="-245955" lvl="3" marL="1465155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/>
            </a:lvl4pPr>
            <a:lvl5pPr indent="-245416" lvl="4" marL="1871016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5pPr>
            <a:lvl6pPr indent="-254041" lvl="5" marL="2260641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6pPr>
            <a:lvl7pPr indent="-249967" lvl="6" marL="2650267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7pPr>
            <a:lvl8pPr indent="-245893" lvl="7" marL="3039893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8pPr>
            <a:lvl9pPr indent="-254520" lvl="8" marL="3429520" marR="0" rtl="0" algn="l">
              <a:spcBef>
                <a:spcPts val="34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type="title"/>
          </p:nvPr>
        </p:nvSpPr>
        <p:spPr>
          <a:xfrm>
            <a:off x="384450" y="339325"/>
            <a:ext cx="73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397120" y="4742260"/>
            <a:ext cx="8354100" cy="1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97120" y="1354931"/>
            <a:ext cx="83541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  <a:defRPr sz="1700"/>
            </a:lvl1pPr>
            <a:lvl2pPr indent="-33655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○"/>
              <a:defRPr sz="1700"/>
            </a:lvl2pPr>
            <a:lvl3pPr indent="-33655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■"/>
              <a:defRPr sz="1700"/>
            </a:lvl3pPr>
            <a:lvl4pPr indent="-33655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  <a:defRPr sz="1700"/>
            </a:lvl4pPr>
            <a:lvl5pPr indent="-33655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○"/>
              <a:defRPr sz="1700"/>
            </a:lvl5pPr>
            <a:lvl6pPr indent="-33655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■"/>
              <a:defRPr sz="1700"/>
            </a:lvl6pPr>
            <a:lvl7pPr indent="-33655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  <a:defRPr sz="1700"/>
            </a:lvl7pPr>
            <a:lvl8pPr indent="-33655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○"/>
              <a:defRPr sz="1700"/>
            </a:lvl8pPr>
            <a:lvl9pPr indent="-336550" lvl="8" marL="4114800" marR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Arial"/>
              <a:buChar char="■"/>
              <a:defRPr sz="1700"/>
            </a:lvl9pPr>
          </a:lstStyle>
          <a:p/>
        </p:txBody>
      </p:sp>
      <p:sp>
        <p:nvSpPr>
          <p:cNvPr id="9" name="Google Shape;9;p1"/>
          <p:cNvSpPr/>
          <p:nvPr/>
        </p:nvSpPr>
        <p:spPr>
          <a:xfrm>
            <a:off x="7766539" y="86916"/>
            <a:ext cx="1062300" cy="64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8950" lIns="77925" spcFirstLastPara="1" rIns="77925" wrap="square" tIns="389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962818" y="135724"/>
            <a:ext cx="945300" cy="6303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25.png"/><Relationship Id="rId6" Type="http://schemas.openxmlformats.org/officeDocument/2006/relationships/image" Target="../media/image3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hub.docker.com/r/cloudera/quickstart/" TargetMode="External"/><Relationship Id="rId4" Type="http://schemas.openxmlformats.org/officeDocument/2006/relationships/hyperlink" Target="https://www.edureka.co/blog/hbase-tutorial" TargetMode="External"/><Relationship Id="rId5" Type="http://schemas.openxmlformats.org/officeDocument/2006/relationships/hyperlink" Target="https://github.com/jahas/HBaseOnDocker" TargetMode="External"/><Relationship Id="rId6" Type="http://schemas.openxmlformats.org/officeDocument/2006/relationships/hyperlink" Target="https://www.roche.com/careers/jobs/jobsearch.htm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idx="1" type="subTitle"/>
          </p:nvPr>
        </p:nvSpPr>
        <p:spPr>
          <a:xfrm>
            <a:off x="398575" y="2733675"/>
            <a:ext cx="7773900" cy="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Adam Szorcz - adam.szorcz@roche.com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2"/>
          <p:cNvSpPr txBox="1"/>
          <p:nvPr>
            <p:ph type="title"/>
          </p:nvPr>
        </p:nvSpPr>
        <p:spPr>
          <a:xfrm>
            <a:off x="398575" y="1979700"/>
            <a:ext cx="7773900" cy="7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HBase - Practitioner’s Guide</a:t>
            </a:r>
            <a:endParaRPr/>
          </a:p>
        </p:txBody>
      </p:sp>
      <p:sp>
        <p:nvSpPr>
          <p:cNvPr id="194" name="Google Shape;194;p32"/>
          <p:cNvSpPr txBox="1"/>
          <p:nvPr>
            <p:ph idx="4294967295" type="title"/>
          </p:nvPr>
        </p:nvSpPr>
        <p:spPr>
          <a:xfrm>
            <a:off x="310625" y="58750"/>
            <a:ext cx="6195000" cy="3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VW Meetup | </a:t>
            </a:r>
            <a:r>
              <a:rPr b="0" lang="en-GB"/>
              <a:t>November 28, 2019</a:t>
            </a:r>
            <a:endParaRPr b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1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Column Family configuration possibilities</a:t>
            </a:r>
            <a:endParaRPr/>
          </a:p>
        </p:txBody>
      </p:sp>
      <p:sp>
        <p:nvSpPr>
          <p:cNvPr id="348" name="Google Shape;348;p41"/>
          <p:cNvSpPr txBox="1"/>
          <p:nvPr>
            <p:ph idx="1" type="body"/>
          </p:nvPr>
        </p:nvSpPr>
        <p:spPr>
          <a:xfrm>
            <a:off x="397123" y="1354925"/>
            <a:ext cx="3800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SzPts val="1200"/>
              <a:buChar char="●"/>
            </a:pPr>
            <a:r>
              <a:rPr b="1" lang="en-GB" sz="1200"/>
              <a:t>name</a:t>
            </a:r>
            <a:r>
              <a:rPr lang="en-GB" sz="1200"/>
              <a:t> - name of a column family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-GB" sz="1200"/>
              <a:t>versions</a:t>
            </a:r>
            <a:r>
              <a:rPr lang="en-GB" sz="1200"/>
              <a:t> - max number of versions stored for single cell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-GB" sz="1200"/>
              <a:t>ttl</a:t>
            </a:r>
            <a:r>
              <a:rPr lang="en-GB" sz="1200"/>
              <a:t> (time to leave) - time after which the data will be auto-removed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-GB" sz="1200"/>
              <a:t>min_versions</a:t>
            </a:r>
            <a:r>
              <a:rPr lang="en-GB" sz="1200"/>
              <a:t> - if number of versions is equal or lower than min_versions, the ttl does not take effect</a:t>
            </a:r>
            <a:endParaRPr sz="1200"/>
          </a:p>
        </p:txBody>
      </p:sp>
      <p:sp>
        <p:nvSpPr>
          <p:cNvPr id="349" name="Google Shape;349;p41"/>
          <p:cNvSpPr txBox="1"/>
          <p:nvPr/>
        </p:nvSpPr>
        <p:spPr>
          <a:xfrm>
            <a:off x="5109975" y="1359400"/>
            <a:ext cx="3555000" cy="343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 u="sng">
                <a:solidFill>
                  <a:srgbClr val="F1C232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GB" sz="1000">
                <a:solidFill>
                  <a:srgbClr val="F1C232"/>
                </a:solidFill>
                <a:latin typeface="Courier New"/>
                <a:ea typeface="Courier New"/>
                <a:cs typeface="Courier New"/>
                <a:sym typeface="Courier New"/>
              </a:rPr>
              <a:t> =&gt; 'c'</a:t>
            </a:r>
            <a:endParaRPr sz="1000">
              <a:solidFill>
                <a:srgbClr val="F1C2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 u="sng">
                <a:solidFill>
                  <a:srgbClr val="F1C232"/>
                </a:solidFill>
                <a:latin typeface="Courier New"/>
                <a:ea typeface="Courier New"/>
                <a:cs typeface="Courier New"/>
                <a:sym typeface="Courier New"/>
              </a:rPr>
              <a:t>VERSIONS</a:t>
            </a:r>
            <a:r>
              <a:rPr lang="en-GB" sz="1000">
                <a:solidFill>
                  <a:srgbClr val="F1C232"/>
                </a:solidFill>
                <a:latin typeface="Courier New"/>
                <a:ea typeface="Courier New"/>
                <a:cs typeface="Courier New"/>
                <a:sym typeface="Courier New"/>
              </a:rPr>
              <a:t> =&gt; '1'</a:t>
            </a:r>
            <a:endParaRPr sz="1000">
              <a:solidFill>
                <a:srgbClr val="F1C2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EVICT_BLOCKS_ON_CLOSE =&gt; 'false'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NEW_VERSION_BEHAVIOR =&gt; 'false'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KEEP_DELETED_CELLS =&gt; 'FALSE'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CACHE_DATA_ON_WRITE =&gt; 'false'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DATA_BLOCK_ENCODING =&gt; 'NONE'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 u="sng">
                <a:solidFill>
                  <a:srgbClr val="F1C232"/>
                </a:solidFill>
                <a:latin typeface="Courier New"/>
                <a:ea typeface="Courier New"/>
                <a:cs typeface="Courier New"/>
                <a:sym typeface="Courier New"/>
              </a:rPr>
              <a:t>TTL</a:t>
            </a:r>
            <a:r>
              <a:rPr lang="en-GB" sz="1000">
                <a:solidFill>
                  <a:srgbClr val="F1C232"/>
                </a:solidFill>
                <a:latin typeface="Courier New"/>
                <a:ea typeface="Courier New"/>
                <a:cs typeface="Courier New"/>
                <a:sym typeface="Courier New"/>
              </a:rPr>
              <a:t> =&gt; 'FOREVER'</a:t>
            </a:r>
            <a:endParaRPr sz="1000">
              <a:solidFill>
                <a:srgbClr val="F1C2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 u="sng">
                <a:solidFill>
                  <a:srgbClr val="F1C232"/>
                </a:solidFill>
                <a:latin typeface="Courier New"/>
                <a:ea typeface="Courier New"/>
                <a:cs typeface="Courier New"/>
                <a:sym typeface="Courier New"/>
              </a:rPr>
              <a:t>MIN_VERSIONS</a:t>
            </a:r>
            <a:r>
              <a:rPr lang="en-GB" sz="1000">
                <a:solidFill>
                  <a:srgbClr val="F1C232"/>
                </a:solidFill>
                <a:latin typeface="Courier New"/>
                <a:ea typeface="Courier New"/>
                <a:cs typeface="Courier New"/>
                <a:sym typeface="Courier New"/>
              </a:rPr>
              <a:t> =&gt; '0'</a:t>
            </a:r>
            <a:endParaRPr sz="1000">
              <a:solidFill>
                <a:srgbClr val="F1C23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REPLICATION_SCOPE =&gt; '0'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BLOOMFILTER =&gt; 'ROW'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CACHE_INDEX_ON_WRITE =&gt; 'false'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IN_MEMORY =&gt; 'false'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CACHE_BLOOMS_ON_WRITE =&gt; 'false'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PREFETCH_BLOCKS_ON_OPEN =&gt; 'false'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COMPRESSION =&gt; 'NONE'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BLOCKCACHE =&gt; 'true'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F6000"/>
                </a:solidFill>
                <a:latin typeface="Courier New"/>
                <a:ea typeface="Courier New"/>
                <a:cs typeface="Courier New"/>
                <a:sym typeface="Courier New"/>
              </a:rPr>
              <a:t>BLOCKSIZE =&gt; '65536'</a:t>
            </a:r>
            <a:endParaRPr sz="1000">
              <a:solidFill>
                <a:srgbClr val="7F6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1C23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2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Operations on data</a:t>
            </a:r>
            <a:endParaRPr/>
          </a:p>
        </p:txBody>
      </p:sp>
      <p:sp>
        <p:nvSpPr>
          <p:cNvPr id="355" name="Google Shape;355;p42"/>
          <p:cNvSpPr txBox="1"/>
          <p:nvPr>
            <p:ph idx="1" type="body"/>
          </p:nvPr>
        </p:nvSpPr>
        <p:spPr>
          <a:xfrm>
            <a:off x="397123" y="1354925"/>
            <a:ext cx="40032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b="1" lang="en-GB"/>
              <a:t>create</a:t>
            </a:r>
            <a:r>
              <a:rPr lang="en-GB"/>
              <a:t>/</a:t>
            </a:r>
            <a:r>
              <a:rPr b="1" lang="en-GB"/>
              <a:t>drop</a:t>
            </a:r>
            <a:r>
              <a:rPr lang="en-GB"/>
              <a:t> namespace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/>
              <a:t>create</a:t>
            </a:r>
            <a:r>
              <a:rPr lang="en-GB"/>
              <a:t>/</a:t>
            </a:r>
            <a:r>
              <a:rPr b="1" lang="en-GB"/>
              <a:t>alter</a:t>
            </a:r>
            <a:r>
              <a:rPr lang="en-GB"/>
              <a:t>/</a:t>
            </a:r>
            <a:r>
              <a:rPr b="1" lang="en-GB"/>
              <a:t>drop</a:t>
            </a:r>
            <a:r>
              <a:rPr lang="en-GB"/>
              <a:t> table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/>
              <a:t>put</a:t>
            </a:r>
            <a:r>
              <a:rPr lang="en-GB"/>
              <a:t>/</a:t>
            </a:r>
            <a:r>
              <a:rPr b="1" lang="en-GB"/>
              <a:t>delete</a:t>
            </a:r>
            <a:r>
              <a:rPr lang="en-GB"/>
              <a:t> cell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/>
              <a:t>get</a:t>
            </a:r>
            <a:r>
              <a:rPr lang="en-GB"/>
              <a:t> record or it’s part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/>
              <a:t>scan</a:t>
            </a:r>
            <a:r>
              <a:rPr lang="en-GB"/>
              <a:t> full table or it’s subset</a:t>
            </a:r>
            <a:endParaRPr/>
          </a:p>
        </p:txBody>
      </p:sp>
      <p:sp>
        <p:nvSpPr>
          <p:cNvPr id="356" name="Google Shape;356;p42"/>
          <p:cNvSpPr/>
          <p:nvPr/>
        </p:nvSpPr>
        <p:spPr>
          <a:xfrm>
            <a:off x="4542225" y="635250"/>
            <a:ext cx="4249500" cy="32712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table </a:t>
            </a:r>
            <a:r>
              <a:rPr b="1" lang="en-GB" sz="1000"/>
              <a:t>myNS:myTable</a:t>
            </a:r>
            <a:endParaRPr b="1" sz="1000"/>
          </a:p>
        </p:txBody>
      </p:sp>
      <p:sp>
        <p:nvSpPr>
          <p:cNvPr id="357" name="Google Shape;357;p42"/>
          <p:cNvSpPr/>
          <p:nvPr/>
        </p:nvSpPr>
        <p:spPr>
          <a:xfrm>
            <a:off x="5759950" y="865850"/>
            <a:ext cx="915300" cy="2828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83F04"/>
                </a:solidFill>
              </a:rPr>
              <a:t>column family </a:t>
            </a:r>
            <a:r>
              <a:rPr b="1" lang="en-GB" sz="1000">
                <a:solidFill>
                  <a:srgbClr val="783F04"/>
                </a:solidFill>
              </a:rPr>
              <a:t>a</a:t>
            </a:r>
            <a:endParaRPr b="1" sz="1000">
              <a:solidFill>
                <a:srgbClr val="783F04"/>
              </a:solidFill>
            </a:endParaRPr>
          </a:p>
        </p:txBody>
      </p:sp>
      <p:sp>
        <p:nvSpPr>
          <p:cNvPr id="358" name="Google Shape;358;p42"/>
          <p:cNvSpPr/>
          <p:nvPr/>
        </p:nvSpPr>
        <p:spPr>
          <a:xfrm>
            <a:off x="6773516" y="865851"/>
            <a:ext cx="915300" cy="2828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74E13"/>
                </a:solidFill>
              </a:rPr>
              <a:t>column family </a:t>
            </a:r>
            <a:r>
              <a:rPr b="1" lang="en-GB" sz="1000">
                <a:solidFill>
                  <a:srgbClr val="274E13"/>
                </a:solidFill>
              </a:rPr>
              <a:t>b</a:t>
            </a:r>
            <a:endParaRPr b="1" sz="1000">
              <a:solidFill>
                <a:srgbClr val="274E13"/>
              </a:solidFill>
            </a:endParaRPr>
          </a:p>
        </p:txBody>
      </p:sp>
      <p:sp>
        <p:nvSpPr>
          <p:cNvPr id="359" name="Google Shape;359;p42"/>
          <p:cNvSpPr/>
          <p:nvPr/>
        </p:nvSpPr>
        <p:spPr>
          <a:xfrm>
            <a:off x="7787074" y="865850"/>
            <a:ext cx="795600" cy="2828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1155CC"/>
                </a:solidFill>
              </a:rPr>
              <a:t>column family </a:t>
            </a:r>
            <a:r>
              <a:rPr b="1" lang="en-GB" sz="1000">
                <a:solidFill>
                  <a:srgbClr val="1155CC"/>
                </a:solidFill>
              </a:rPr>
              <a:t>c</a:t>
            </a:r>
            <a:endParaRPr b="1" sz="1000">
              <a:solidFill>
                <a:srgbClr val="1155CC"/>
              </a:solidFill>
            </a:endParaRPr>
          </a:p>
        </p:txBody>
      </p:sp>
      <p:sp>
        <p:nvSpPr>
          <p:cNvPr id="360" name="Google Shape;360;p42"/>
          <p:cNvSpPr/>
          <p:nvPr/>
        </p:nvSpPr>
        <p:spPr>
          <a:xfrm>
            <a:off x="4868439" y="1287871"/>
            <a:ext cx="3854400" cy="642900"/>
          </a:xfrm>
          <a:prstGeom prst="rect">
            <a:avLst/>
          </a:prstGeom>
          <a:solidFill>
            <a:srgbClr val="63AC7B">
              <a:alpha val="3184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rowkey</a:t>
            </a:r>
            <a:br>
              <a:rPr lang="en-GB" sz="1000"/>
            </a:br>
            <a:r>
              <a:rPr b="1" lang="en-GB" sz="1000"/>
              <a:t>a7dkegh79</a:t>
            </a:r>
            <a:endParaRPr b="1" sz="1000"/>
          </a:p>
        </p:txBody>
      </p:sp>
      <p:sp>
        <p:nvSpPr>
          <p:cNvPr id="361" name="Google Shape;361;p42"/>
          <p:cNvSpPr/>
          <p:nvPr/>
        </p:nvSpPr>
        <p:spPr>
          <a:xfrm>
            <a:off x="4868439" y="2108902"/>
            <a:ext cx="3854400" cy="642900"/>
          </a:xfrm>
          <a:prstGeom prst="rect">
            <a:avLst/>
          </a:prstGeom>
          <a:solidFill>
            <a:srgbClr val="63AC7B">
              <a:alpha val="3184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rowkey</a:t>
            </a:r>
            <a:br>
              <a:rPr lang="en-GB" sz="1000"/>
            </a:br>
            <a:r>
              <a:rPr b="1" lang="en-GB" sz="1000"/>
              <a:t>c382374</a:t>
            </a:r>
            <a:endParaRPr sz="1000"/>
          </a:p>
        </p:txBody>
      </p:sp>
      <p:sp>
        <p:nvSpPr>
          <p:cNvPr id="362" name="Google Shape;362;p42"/>
          <p:cNvSpPr/>
          <p:nvPr/>
        </p:nvSpPr>
        <p:spPr>
          <a:xfrm>
            <a:off x="4868439" y="2929932"/>
            <a:ext cx="3854400" cy="642900"/>
          </a:xfrm>
          <a:prstGeom prst="rect">
            <a:avLst/>
          </a:prstGeom>
          <a:solidFill>
            <a:srgbClr val="63AC7B">
              <a:alpha val="3184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rowkey</a:t>
            </a:r>
            <a:br>
              <a:rPr lang="en-GB" sz="1000"/>
            </a:br>
            <a:r>
              <a:rPr b="1" lang="en-GB" sz="1000"/>
              <a:t>z48hdsh65</a:t>
            </a:r>
            <a:endParaRPr sz="1000"/>
          </a:p>
        </p:txBody>
      </p:sp>
      <p:sp>
        <p:nvSpPr>
          <p:cNvPr id="363" name="Google Shape;363;p42"/>
          <p:cNvSpPr txBox="1"/>
          <p:nvPr/>
        </p:nvSpPr>
        <p:spPr>
          <a:xfrm>
            <a:off x="4569926" y="865849"/>
            <a:ext cx="7224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999999"/>
                </a:solidFill>
              </a:rPr>
              <a:t>rowkeys </a:t>
            </a:r>
            <a:br>
              <a:rPr b="1" lang="en-GB" sz="800">
                <a:solidFill>
                  <a:srgbClr val="999999"/>
                </a:solidFill>
              </a:rPr>
            </a:br>
            <a:r>
              <a:rPr b="1" lang="en-GB" sz="800">
                <a:solidFill>
                  <a:srgbClr val="999999"/>
                </a:solidFill>
              </a:rPr>
              <a:t>are</a:t>
            </a:r>
            <a:br>
              <a:rPr b="1" lang="en-GB" sz="800">
                <a:solidFill>
                  <a:srgbClr val="999999"/>
                </a:solidFill>
              </a:rPr>
            </a:br>
            <a:r>
              <a:rPr b="1" lang="en-GB" sz="800">
                <a:solidFill>
                  <a:srgbClr val="999999"/>
                </a:solidFill>
              </a:rPr>
              <a:t>sorted</a:t>
            </a:r>
            <a:endParaRPr b="1" sz="800">
              <a:solidFill>
                <a:srgbClr val="999999"/>
              </a:solidFill>
            </a:endParaRPr>
          </a:p>
        </p:txBody>
      </p:sp>
      <p:sp>
        <p:nvSpPr>
          <p:cNvPr id="364" name="Google Shape;364;p42"/>
          <p:cNvSpPr/>
          <p:nvPr/>
        </p:nvSpPr>
        <p:spPr>
          <a:xfrm>
            <a:off x="5832028" y="1380159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2"/>
          <p:cNvSpPr/>
          <p:nvPr/>
        </p:nvSpPr>
        <p:spPr>
          <a:xfrm>
            <a:off x="5975300" y="1380159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2"/>
          <p:cNvSpPr/>
          <p:nvPr/>
        </p:nvSpPr>
        <p:spPr>
          <a:xfrm>
            <a:off x="7847307" y="1380159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2"/>
          <p:cNvSpPr/>
          <p:nvPr/>
        </p:nvSpPr>
        <p:spPr>
          <a:xfrm>
            <a:off x="7990579" y="1380159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42"/>
          <p:cNvSpPr/>
          <p:nvPr/>
        </p:nvSpPr>
        <p:spPr>
          <a:xfrm>
            <a:off x="8133851" y="1380159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2"/>
          <p:cNvSpPr/>
          <p:nvPr/>
        </p:nvSpPr>
        <p:spPr>
          <a:xfrm>
            <a:off x="5832028" y="2204847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2"/>
          <p:cNvSpPr/>
          <p:nvPr/>
        </p:nvSpPr>
        <p:spPr>
          <a:xfrm>
            <a:off x="6261845" y="2204847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42"/>
          <p:cNvSpPr/>
          <p:nvPr/>
        </p:nvSpPr>
        <p:spPr>
          <a:xfrm>
            <a:off x="6839667" y="2180976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2"/>
          <p:cNvSpPr/>
          <p:nvPr/>
        </p:nvSpPr>
        <p:spPr>
          <a:xfrm>
            <a:off x="6982940" y="2180976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2"/>
          <p:cNvSpPr/>
          <p:nvPr/>
        </p:nvSpPr>
        <p:spPr>
          <a:xfrm>
            <a:off x="7126212" y="2180976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2"/>
          <p:cNvSpPr/>
          <p:nvPr/>
        </p:nvSpPr>
        <p:spPr>
          <a:xfrm>
            <a:off x="7269484" y="2180976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42"/>
          <p:cNvSpPr/>
          <p:nvPr/>
        </p:nvSpPr>
        <p:spPr>
          <a:xfrm>
            <a:off x="7847307" y="2204847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2"/>
          <p:cNvSpPr/>
          <p:nvPr/>
        </p:nvSpPr>
        <p:spPr>
          <a:xfrm>
            <a:off x="7990579" y="2204847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42"/>
          <p:cNvSpPr/>
          <p:nvPr/>
        </p:nvSpPr>
        <p:spPr>
          <a:xfrm>
            <a:off x="8133851" y="2204847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2"/>
          <p:cNvSpPr/>
          <p:nvPr/>
        </p:nvSpPr>
        <p:spPr>
          <a:xfrm>
            <a:off x="5832028" y="3029535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42"/>
          <p:cNvSpPr/>
          <p:nvPr/>
        </p:nvSpPr>
        <p:spPr>
          <a:xfrm>
            <a:off x="5975300" y="3029535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42"/>
          <p:cNvSpPr/>
          <p:nvPr/>
        </p:nvSpPr>
        <p:spPr>
          <a:xfrm>
            <a:off x="6261845" y="3029535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2"/>
          <p:cNvSpPr/>
          <p:nvPr/>
        </p:nvSpPr>
        <p:spPr>
          <a:xfrm>
            <a:off x="6839667" y="3060013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42"/>
          <p:cNvSpPr/>
          <p:nvPr/>
        </p:nvSpPr>
        <p:spPr>
          <a:xfrm>
            <a:off x="6982940" y="3060013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42"/>
          <p:cNvSpPr/>
          <p:nvPr/>
        </p:nvSpPr>
        <p:spPr>
          <a:xfrm>
            <a:off x="7126212" y="3060013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2"/>
          <p:cNvSpPr/>
          <p:nvPr/>
        </p:nvSpPr>
        <p:spPr>
          <a:xfrm>
            <a:off x="7269484" y="3060013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2"/>
          <p:cNvSpPr/>
          <p:nvPr/>
        </p:nvSpPr>
        <p:spPr>
          <a:xfrm>
            <a:off x="7847307" y="3029535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42"/>
          <p:cNvSpPr/>
          <p:nvPr/>
        </p:nvSpPr>
        <p:spPr>
          <a:xfrm>
            <a:off x="8277123" y="3029535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42"/>
          <p:cNvSpPr/>
          <p:nvPr/>
        </p:nvSpPr>
        <p:spPr>
          <a:xfrm>
            <a:off x="7847307" y="3251830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42"/>
          <p:cNvSpPr/>
          <p:nvPr/>
        </p:nvSpPr>
        <p:spPr>
          <a:xfrm>
            <a:off x="7990579" y="3251830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2"/>
          <p:cNvSpPr/>
          <p:nvPr/>
        </p:nvSpPr>
        <p:spPr>
          <a:xfrm>
            <a:off x="8133851" y="3251830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42"/>
          <p:cNvSpPr/>
          <p:nvPr/>
        </p:nvSpPr>
        <p:spPr>
          <a:xfrm>
            <a:off x="6839667" y="3251830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2"/>
          <p:cNvSpPr/>
          <p:nvPr/>
        </p:nvSpPr>
        <p:spPr>
          <a:xfrm>
            <a:off x="6982940" y="3251830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2"/>
          <p:cNvSpPr/>
          <p:nvPr/>
        </p:nvSpPr>
        <p:spPr>
          <a:xfrm>
            <a:off x="7126212" y="3251830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42"/>
          <p:cNvSpPr/>
          <p:nvPr/>
        </p:nvSpPr>
        <p:spPr>
          <a:xfrm>
            <a:off x="7269484" y="3251830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2"/>
          <p:cNvSpPr/>
          <p:nvPr/>
        </p:nvSpPr>
        <p:spPr>
          <a:xfrm>
            <a:off x="6839667" y="2364332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2"/>
          <p:cNvSpPr/>
          <p:nvPr/>
        </p:nvSpPr>
        <p:spPr>
          <a:xfrm>
            <a:off x="6982940" y="2364332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2"/>
          <p:cNvSpPr/>
          <p:nvPr/>
        </p:nvSpPr>
        <p:spPr>
          <a:xfrm>
            <a:off x="7847307" y="1608086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2"/>
          <p:cNvSpPr/>
          <p:nvPr/>
        </p:nvSpPr>
        <p:spPr>
          <a:xfrm>
            <a:off x="7990579" y="1608086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2"/>
          <p:cNvSpPr/>
          <p:nvPr/>
        </p:nvSpPr>
        <p:spPr>
          <a:xfrm>
            <a:off x="8133851" y="1608086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9" name="Google Shape;399;p42"/>
          <p:cNvCxnSpPr/>
          <p:nvPr/>
        </p:nvCxnSpPr>
        <p:spPr>
          <a:xfrm>
            <a:off x="4751400" y="1354925"/>
            <a:ext cx="20400" cy="2210400"/>
          </a:xfrm>
          <a:prstGeom prst="straightConnector1">
            <a:avLst/>
          </a:prstGeom>
          <a:noFill/>
          <a:ln cap="flat" cmpd="sng" w="28575">
            <a:solidFill>
              <a:srgbClr val="92929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3"/>
          <p:cNvSpPr txBox="1"/>
          <p:nvPr>
            <p:ph idx="1" type="body"/>
          </p:nvPr>
        </p:nvSpPr>
        <p:spPr>
          <a:xfrm>
            <a:off x="354425" y="1451600"/>
            <a:ext cx="8303400" cy="33150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hbase(main):031:0&gt; </a:t>
            </a:r>
            <a:r>
              <a:rPr lang="en-GB" sz="10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scan 'adam:table', VERSIONS =&gt; 2</a:t>
            </a:r>
            <a:endParaRPr sz="1000">
              <a:solidFill>
                <a:srgbClr val="3876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ROW                                     COLUMN+CELL                                                                                                     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 other_row                              column=</a:t>
            </a:r>
            <a:r>
              <a:rPr b="1"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a:the_column</a:t>
            </a: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, timestamp=1574337991031, value=the value 3                                                 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 other_row                              column=</a:t>
            </a:r>
            <a:r>
              <a:rPr b="1"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a:the_column</a:t>
            </a: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, timestamp=1574337990969, value=the value 2                                                 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 other_row                              column=b:the_column, timestamp=1574337992003, value=b value 3                                                   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 other_row                              column=b:the_column, timestamp=1574337991010, value=b value 2                                                   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 the_row                                column=a:the_column, timestamp=1574337990844, value=the value                                                   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 the_row                                column=b:the_column, timestamp=1574337990870, value=the value from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3200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the the_column column at column family b   </a:t>
            </a:r>
            <a:r>
              <a:rPr lang="en-GB" sz="1000">
                <a:solidFill>
                  <a:srgbClr val="D9D9D9"/>
                </a:solidFill>
                <a:highlight>
                  <a:srgbClr val="F1C232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00">
              <a:solidFill>
                <a:srgbClr val="D9D9D9"/>
              </a:solidFill>
              <a:highlight>
                <a:srgbClr val="F1C23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2 row(s) in 0.0560 seconds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hbase(main):032:0&gt;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5" name="Google Shape;405;p43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Scan - most important command</a:t>
            </a:r>
            <a:endParaRPr/>
          </a:p>
        </p:txBody>
      </p:sp>
      <p:sp>
        <p:nvSpPr>
          <p:cNvPr id="406" name="Google Shape;406;p43"/>
          <p:cNvSpPr txBox="1"/>
          <p:nvPr>
            <p:ph idx="1" type="body"/>
          </p:nvPr>
        </p:nvSpPr>
        <p:spPr>
          <a:xfrm>
            <a:off x="354425" y="1451600"/>
            <a:ext cx="8303400" cy="33150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hbase(main):031:0&gt; </a:t>
            </a:r>
            <a:r>
              <a:rPr lang="en-GB" sz="1000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scan 'adam:table', VERSIONS =&gt; 2</a:t>
            </a:r>
            <a:endParaRPr sz="1000">
              <a:solidFill>
                <a:srgbClr val="38761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ROW                                     COLUMN+CELL                                                                                                     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highlight>
                  <a:srgbClr val="6AA84F"/>
                </a:highlight>
                <a:latin typeface="Courier New"/>
                <a:ea typeface="Courier New"/>
                <a:cs typeface="Courier New"/>
                <a:sym typeface="Courier New"/>
              </a:rPr>
              <a:t> other_row                              column=</a:t>
            </a:r>
            <a:r>
              <a:rPr b="1" lang="en-GB" sz="1000">
                <a:solidFill>
                  <a:srgbClr val="D9D9D9"/>
                </a:solidFill>
                <a:highlight>
                  <a:srgbClr val="6AA84F"/>
                </a:highlight>
                <a:latin typeface="Courier New"/>
                <a:ea typeface="Courier New"/>
                <a:cs typeface="Courier New"/>
                <a:sym typeface="Courier New"/>
              </a:rPr>
              <a:t>a:the_column</a:t>
            </a:r>
            <a:r>
              <a:rPr lang="en-GB" sz="1000">
                <a:solidFill>
                  <a:srgbClr val="D9D9D9"/>
                </a:solidFill>
                <a:highlight>
                  <a:srgbClr val="6AA84F"/>
                </a:highlight>
                <a:latin typeface="Courier New"/>
                <a:ea typeface="Courier New"/>
                <a:cs typeface="Courier New"/>
                <a:sym typeface="Courier New"/>
              </a:rPr>
              <a:t>, timestamp=1574337991031, value=the value 3                                                  </a:t>
            </a:r>
            <a:endParaRPr sz="1000">
              <a:solidFill>
                <a:srgbClr val="D9D9D9"/>
              </a:solidFill>
              <a:highlight>
                <a:srgbClr val="6AA84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highlight>
                  <a:srgbClr val="6AA84F"/>
                </a:highlight>
                <a:latin typeface="Courier New"/>
                <a:ea typeface="Courier New"/>
                <a:cs typeface="Courier New"/>
                <a:sym typeface="Courier New"/>
              </a:rPr>
              <a:t> other_row                              column=</a:t>
            </a:r>
            <a:r>
              <a:rPr b="1" lang="en-GB" sz="1000">
                <a:solidFill>
                  <a:srgbClr val="D9D9D9"/>
                </a:solidFill>
                <a:highlight>
                  <a:srgbClr val="6AA84F"/>
                </a:highlight>
                <a:latin typeface="Courier New"/>
                <a:ea typeface="Courier New"/>
                <a:cs typeface="Courier New"/>
                <a:sym typeface="Courier New"/>
              </a:rPr>
              <a:t>a:the_column</a:t>
            </a:r>
            <a:r>
              <a:rPr lang="en-GB" sz="1000">
                <a:solidFill>
                  <a:srgbClr val="D9D9D9"/>
                </a:solidFill>
                <a:highlight>
                  <a:srgbClr val="6AA84F"/>
                </a:highlight>
                <a:latin typeface="Courier New"/>
                <a:ea typeface="Courier New"/>
                <a:cs typeface="Courier New"/>
                <a:sym typeface="Courier New"/>
              </a:rPr>
              <a:t>, timestamp=1574337990969, value=the value 2   </a:t>
            </a:r>
            <a:r>
              <a:rPr lang="en-GB" sz="1000">
                <a:solidFill>
                  <a:srgbClr val="D9D9D9"/>
                </a:solidFill>
                <a:highlight>
                  <a:srgbClr val="6600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</a:t>
            </a:r>
            <a:endParaRPr sz="1000">
              <a:solidFill>
                <a:srgbClr val="D9D9D9"/>
              </a:solidFill>
              <a:highlight>
                <a:srgbClr val="660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highlight>
                  <a:srgbClr val="E06666"/>
                </a:highlight>
                <a:latin typeface="Courier New"/>
                <a:ea typeface="Courier New"/>
                <a:cs typeface="Courier New"/>
                <a:sym typeface="Courier New"/>
              </a:rPr>
              <a:t> other_row                              column=b:the_column, timestamp=1574337992003, value=b value 3                                                    </a:t>
            </a:r>
            <a:endParaRPr sz="1000">
              <a:solidFill>
                <a:srgbClr val="D9D9D9"/>
              </a:solidFill>
              <a:highlight>
                <a:srgbClr val="E0666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highlight>
                  <a:srgbClr val="E06666"/>
                </a:highlight>
                <a:latin typeface="Courier New"/>
                <a:ea typeface="Courier New"/>
                <a:cs typeface="Courier New"/>
                <a:sym typeface="Courier New"/>
              </a:rPr>
              <a:t> other_row                              column=b:the_column, timestamp=1574337991010, value=b value 2 </a:t>
            </a:r>
            <a:r>
              <a:rPr lang="en-GB" sz="1000">
                <a:solidFill>
                  <a:srgbClr val="D9D9D9"/>
                </a:solidFill>
                <a:highlight>
                  <a:srgbClr val="666666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000">
                <a:solidFill>
                  <a:srgbClr val="D9D9D9"/>
                </a:solidFill>
                <a:highlight>
                  <a:srgbClr val="FFF2CC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highlight>
                  <a:srgbClr val="3D85C6"/>
                </a:highlight>
                <a:latin typeface="Courier New"/>
                <a:ea typeface="Courier New"/>
                <a:cs typeface="Courier New"/>
                <a:sym typeface="Courier New"/>
              </a:rPr>
              <a:t> the_row                                column=a:the_column, timestamp=1574337990844, value=the value   </a:t>
            </a: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 the_row                                column=b:the_column, timestamp=1574337990870, value=the value from </a:t>
            </a:r>
            <a:endParaRPr sz="1000">
              <a:solidFill>
                <a:srgbClr val="D9D9D9"/>
              </a:solidFill>
              <a:highlight>
                <a:srgbClr val="7F6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3200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highlight>
                  <a:srgbClr val="7F6000"/>
                </a:highlight>
                <a:latin typeface="Courier New"/>
                <a:ea typeface="Courier New"/>
                <a:cs typeface="Courier New"/>
                <a:sym typeface="Courier New"/>
              </a:rPr>
              <a:t>the the_column column at column family b   </a:t>
            </a:r>
            <a:r>
              <a:rPr lang="en-GB" sz="1000">
                <a:solidFill>
                  <a:srgbClr val="D9D9D9"/>
                </a:solidFill>
                <a:highlight>
                  <a:srgbClr val="F1C232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00">
              <a:solidFill>
                <a:srgbClr val="D9D9D9"/>
              </a:solidFill>
              <a:highlight>
                <a:srgbClr val="F1C23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2 row(s) in 0.0560 seconds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Courier New"/>
                <a:ea typeface="Courier New"/>
                <a:cs typeface="Courier New"/>
                <a:sym typeface="Courier New"/>
              </a:rPr>
              <a:t>hbase(main):032:0&gt; </a:t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D9D9D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407" name="Google Shape;407;p43"/>
          <p:cNvGraphicFramePr/>
          <p:nvPr/>
        </p:nvGraphicFramePr>
        <p:xfrm>
          <a:off x="2836425" y="316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{BAFF5F79-BEC0-4B79-BD49-34DB39F08413}</a:tableStyleId>
              </a:tblPr>
              <a:tblGrid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rowkey</a:t>
                      </a:r>
                      <a:endParaRPr b="1" sz="12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a:the_column</a:t>
                      </a:r>
                      <a:endParaRPr b="1" sz="12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b:the_column</a:t>
                      </a:r>
                      <a:endParaRPr b="1" sz="12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other_row</a:t>
                      </a:r>
                      <a:endParaRPr sz="12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highlight>
                            <a:srgbClr val="B6D7A8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the value2</a:t>
                      </a:r>
                      <a:br>
                        <a:rPr lang="en-GB" sz="1200">
                          <a:highlight>
                            <a:srgbClr val="B6D7A8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lang="en-GB" sz="1200">
                          <a:highlight>
                            <a:srgbClr val="B6D7A8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the value3</a:t>
                      </a:r>
                      <a:endParaRPr sz="1200">
                        <a:highlight>
                          <a:srgbClr val="B6D7A8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highlight>
                            <a:srgbClr val="EA9999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 value2</a:t>
                      </a:r>
                      <a:br>
                        <a:rPr lang="en-GB" sz="1200">
                          <a:highlight>
                            <a:srgbClr val="EA9999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lang="en-GB" sz="1200">
                          <a:highlight>
                            <a:srgbClr val="EA9999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 value3</a:t>
                      </a:r>
                      <a:endParaRPr sz="1200">
                        <a:highlight>
                          <a:srgbClr val="EA9999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the_row</a:t>
                      </a:r>
                      <a:endParaRPr sz="12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highlight>
                            <a:srgbClr val="6D9EEB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the value</a:t>
                      </a:r>
                      <a:endParaRPr sz="1200">
                        <a:highlight>
                          <a:srgbClr val="6D9EEB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highlight>
                            <a:srgbClr val="BF900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the value from the the_column at column family b</a:t>
                      </a:r>
                      <a:endParaRPr sz="1200">
                        <a:highlight>
                          <a:srgbClr val="BF900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4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Scan - COLUMNS parameter</a:t>
            </a:r>
            <a:endParaRPr/>
          </a:p>
        </p:txBody>
      </p:sp>
      <p:sp>
        <p:nvSpPr>
          <p:cNvPr id="413" name="Google Shape;413;p44"/>
          <p:cNvSpPr txBox="1"/>
          <p:nvPr>
            <p:ph idx="1" type="body"/>
          </p:nvPr>
        </p:nvSpPr>
        <p:spPr>
          <a:xfrm>
            <a:off x="397123" y="1354925"/>
            <a:ext cx="39777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75"/>
              </a:spcBef>
              <a:spcAft>
                <a:spcPts val="0"/>
              </a:spcAft>
              <a:buNone/>
            </a:pPr>
            <a:r>
              <a:rPr lang="en-GB" sz="1200">
                <a:highlight>
                  <a:srgbClr val="FFF2CC"/>
                </a:highlight>
                <a:latin typeface="Courier New"/>
                <a:ea typeface="Courier New"/>
                <a:cs typeface="Courier New"/>
                <a:sym typeface="Courier New"/>
              </a:rPr>
              <a:t>scan ‘myNS:myTable’, COLUMNS=&gt;’b’</a:t>
            </a:r>
            <a:endParaRPr sz="1200">
              <a:highlight>
                <a:srgbClr val="FFF2C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75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2C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135566" lvl="0" marL="243516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rPr lang="en-GB" sz="1200"/>
              <a:t>will return just two records, because: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the query is limited to column family </a:t>
            </a:r>
            <a:r>
              <a:rPr b="1" lang="en-GB" sz="1200"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it will read blocks with columnfamily </a:t>
            </a:r>
            <a:r>
              <a:rPr b="1" lang="en-GB" sz="1200"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200"/>
              <a:t> only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any block with column family </a:t>
            </a:r>
            <a:r>
              <a:rPr b="1" lang="en-GB" sz="1200"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200"/>
              <a:t> has no value of row </a:t>
            </a:r>
            <a:r>
              <a:rPr b="1" lang="en-GB" sz="1200">
                <a:latin typeface="Courier New"/>
                <a:ea typeface="Courier New"/>
                <a:cs typeface="Courier New"/>
                <a:sym typeface="Courier New"/>
              </a:rPr>
              <a:t>a7dkegh79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4" name="Google Shape;414;p44"/>
          <p:cNvSpPr/>
          <p:nvPr/>
        </p:nvSpPr>
        <p:spPr>
          <a:xfrm>
            <a:off x="4497650" y="1622250"/>
            <a:ext cx="4249500" cy="32712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table </a:t>
            </a:r>
            <a:r>
              <a:rPr b="1" lang="en-GB" sz="1000"/>
              <a:t>myNS:myTable</a:t>
            </a:r>
            <a:endParaRPr b="1" sz="1000"/>
          </a:p>
        </p:txBody>
      </p:sp>
      <p:sp>
        <p:nvSpPr>
          <p:cNvPr id="415" name="Google Shape;415;p44"/>
          <p:cNvSpPr/>
          <p:nvPr/>
        </p:nvSpPr>
        <p:spPr>
          <a:xfrm>
            <a:off x="5715375" y="1852850"/>
            <a:ext cx="915300" cy="2828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83F04"/>
                </a:solidFill>
              </a:rPr>
              <a:t>column family </a:t>
            </a:r>
            <a:r>
              <a:rPr b="1" lang="en-GB" sz="1000">
                <a:solidFill>
                  <a:srgbClr val="783F04"/>
                </a:solidFill>
              </a:rPr>
              <a:t>a</a:t>
            </a:r>
            <a:endParaRPr b="1" sz="1000">
              <a:solidFill>
                <a:srgbClr val="783F04"/>
              </a:solidFill>
            </a:endParaRPr>
          </a:p>
        </p:txBody>
      </p:sp>
      <p:sp>
        <p:nvSpPr>
          <p:cNvPr id="416" name="Google Shape;416;p44"/>
          <p:cNvSpPr/>
          <p:nvPr/>
        </p:nvSpPr>
        <p:spPr>
          <a:xfrm>
            <a:off x="6728941" y="1852851"/>
            <a:ext cx="915300" cy="2828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74E13"/>
                </a:solidFill>
              </a:rPr>
              <a:t>column family </a:t>
            </a:r>
            <a:r>
              <a:rPr b="1" lang="en-GB" sz="1000">
                <a:solidFill>
                  <a:srgbClr val="274E13"/>
                </a:solidFill>
              </a:rPr>
              <a:t>b</a:t>
            </a:r>
            <a:endParaRPr b="1" sz="1000">
              <a:solidFill>
                <a:srgbClr val="274E13"/>
              </a:solidFill>
            </a:endParaRPr>
          </a:p>
        </p:txBody>
      </p:sp>
      <p:sp>
        <p:nvSpPr>
          <p:cNvPr id="417" name="Google Shape;417;p44"/>
          <p:cNvSpPr/>
          <p:nvPr/>
        </p:nvSpPr>
        <p:spPr>
          <a:xfrm>
            <a:off x="7742499" y="1852850"/>
            <a:ext cx="795600" cy="2828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1155CC"/>
                </a:solidFill>
              </a:rPr>
              <a:t>column family </a:t>
            </a:r>
            <a:r>
              <a:rPr b="1" lang="en-GB" sz="1000">
                <a:solidFill>
                  <a:srgbClr val="1155CC"/>
                </a:solidFill>
              </a:rPr>
              <a:t>c</a:t>
            </a:r>
            <a:endParaRPr b="1" sz="1000">
              <a:solidFill>
                <a:srgbClr val="1155CC"/>
              </a:solidFill>
            </a:endParaRPr>
          </a:p>
        </p:txBody>
      </p:sp>
      <p:sp>
        <p:nvSpPr>
          <p:cNvPr id="418" name="Google Shape;418;p44"/>
          <p:cNvSpPr/>
          <p:nvPr/>
        </p:nvSpPr>
        <p:spPr>
          <a:xfrm>
            <a:off x="4823864" y="2274871"/>
            <a:ext cx="3854400" cy="642900"/>
          </a:xfrm>
          <a:prstGeom prst="rect">
            <a:avLst/>
          </a:prstGeom>
          <a:solidFill>
            <a:srgbClr val="63AC7B">
              <a:alpha val="3184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rowkey</a:t>
            </a:r>
            <a:br>
              <a:rPr lang="en-GB" sz="1000"/>
            </a:br>
            <a:r>
              <a:rPr b="1" lang="en-GB" sz="1000"/>
              <a:t>a7dkegh79</a:t>
            </a:r>
            <a:endParaRPr b="1" sz="1000"/>
          </a:p>
        </p:txBody>
      </p:sp>
      <p:sp>
        <p:nvSpPr>
          <p:cNvPr id="419" name="Google Shape;419;p44"/>
          <p:cNvSpPr/>
          <p:nvPr/>
        </p:nvSpPr>
        <p:spPr>
          <a:xfrm>
            <a:off x="4823864" y="3095902"/>
            <a:ext cx="3854400" cy="642900"/>
          </a:xfrm>
          <a:prstGeom prst="rect">
            <a:avLst/>
          </a:prstGeom>
          <a:solidFill>
            <a:srgbClr val="63AC7B">
              <a:alpha val="3184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rowkey</a:t>
            </a:r>
            <a:br>
              <a:rPr lang="en-GB" sz="1000"/>
            </a:br>
            <a:r>
              <a:rPr b="1" lang="en-GB" sz="1000"/>
              <a:t>c382374</a:t>
            </a:r>
            <a:endParaRPr sz="1000"/>
          </a:p>
        </p:txBody>
      </p:sp>
      <p:sp>
        <p:nvSpPr>
          <p:cNvPr id="420" name="Google Shape;420;p44"/>
          <p:cNvSpPr/>
          <p:nvPr/>
        </p:nvSpPr>
        <p:spPr>
          <a:xfrm>
            <a:off x="4823864" y="3916932"/>
            <a:ext cx="3854400" cy="642900"/>
          </a:xfrm>
          <a:prstGeom prst="rect">
            <a:avLst/>
          </a:prstGeom>
          <a:solidFill>
            <a:srgbClr val="63AC7B">
              <a:alpha val="3184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rowkey</a:t>
            </a:r>
            <a:br>
              <a:rPr lang="en-GB" sz="1000"/>
            </a:br>
            <a:r>
              <a:rPr b="1" lang="en-GB" sz="1000"/>
              <a:t>z48hdsh65</a:t>
            </a:r>
            <a:endParaRPr sz="1000"/>
          </a:p>
        </p:txBody>
      </p:sp>
      <p:sp>
        <p:nvSpPr>
          <p:cNvPr id="421" name="Google Shape;421;p44"/>
          <p:cNvSpPr txBox="1"/>
          <p:nvPr/>
        </p:nvSpPr>
        <p:spPr>
          <a:xfrm>
            <a:off x="4525351" y="1852849"/>
            <a:ext cx="7224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999999"/>
                </a:solidFill>
              </a:rPr>
              <a:t>rowkeys </a:t>
            </a:r>
            <a:br>
              <a:rPr b="1" lang="en-GB" sz="800">
                <a:solidFill>
                  <a:srgbClr val="999999"/>
                </a:solidFill>
              </a:rPr>
            </a:br>
            <a:r>
              <a:rPr b="1" lang="en-GB" sz="800">
                <a:solidFill>
                  <a:srgbClr val="999999"/>
                </a:solidFill>
              </a:rPr>
              <a:t>are</a:t>
            </a:r>
            <a:br>
              <a:rPr b="1" lang="en-GB" sz="800">
                <a:solidFill>
                  <a:srgbClr val="999999"/>
                </a:solidFill>
              </a:rPr>
            </a:br>
            <a:r>
              <a:rPr b="1" lang="en-GB" sz="800">
                <a:solidFill>
                  <a:srgbClr val="999999"/>
                </a:solidFill>
              </a:rPr>
              <a:t>sorted</a:t>
            </a:r>
            <a:endParaRPr b="1" sz="800">
              <a:solidFill>
                <a:srgbClr val="999999"/>
              </a:solidFill>
            </a:endParaRPr>
          </a:p>
        </p:txBody>
      </p:sp>
      <p:sp>
        <p:nvSpPr>
          <p:cNvPr id="422" name="Google Shape;422;p44"/>
          <p:cNvSpPr/>
          <p:nvPr/>
        </p:nvSpPr>
        <p:spPr>
          <a:xfrm>
            <a:off x="5787453" y="2367159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44"/>
          <p:cNvSpPr/>
          <p:nvPr/>
        </p:nvSpPr>
        <p:spPr>
          <a:xfrm>
            <a:off x="5930725" y="2367159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44"/>
          <p:cNvSpPr/>
          <p:nvPr/>
        </p:nvSpPr>
        <p:spPr>
          <a:xfrm>
            <a:off x="7802732" y="2367159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44"/>
          <p:cNvSpPr/>
          <p:nvPr/>
        </p:nvSpPr>
        <p:spPr>
          <a:xfrm>
            <a:off x="7946004" y="2367159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44"/>
          <p:cNvSpPr/>
          <p:nvPr/>
        </p:nvSpPr>
        <p:spPr>
          <a:xfrm>
            <a:off x="8089276" y="2367159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4"/>
          <p:cNvSpPr/>
          <p:nvPr/>
        </p:nvSpPr>
        <p:spPr>
          <a:xfrm>
            <a:off x="5787453" y="3191847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44"/>
          <p:cNvSpPr/>
          <p:nvPr/>
        </p:nvSpPr>
        <p:spPr>
          <a:xfrm>
            <a:off x="6217270" y="3191847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44"/>
          <p:cNvSpPr/>
          <p:nvPr/>
        </p:nvSpPr>
        <p:spPr>
          <a:xfrm>
            <a:off x="6795092" y="3167976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44"/>
          <p:cNvSpPr/>
          <p:nvPr/>
        </p:nvSpPr>
        <p:spPr>
          <a:xfrm>
            <a:off x="6938365" y="3167976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4"/>
          <p:cNvSpPr/>
          <p:nvPr/>
        </p:nvSpPr>
        <p:spPr>
          <a:xfrm>
            <a:off x="7081637" y="3167976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4"/>
          <p:cNvSpPr/>
          <p:nvPr/>
        </p:nvSpPr>
        <p:spPr>
          <a:xfrm>
            <a:off x="7224909" y="3167976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4"/>
          <p:cNvSpPr/>
          <p:nvPr/>
        </p:nvSpPr>
        <p:spPr>
          <a:xfrm>
            <a:off x="7802732" y="3191847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4"/>
          <p:cNvSpPr/>
          <p:nvPr/>
        </p:nvSpPr>
        <p:spPr>
          <a:xfrm>
            <a:off x="7946004" y="3191847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4"/>
          <p:cNvSpPr/>
          <p:nvPr/>
        </p:nvSpPr>
        <p:spPr>
          <a:xfrm>
            <a:off x="8089276" y="3191847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44"/>
          <p:cNvSpPr/>
          <p:nvPr/>
        </p:nvSpPr>
        <p:spPr>
          <a:xfrm>
            <a:off x="5787453" y="4016535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44"/>
          <p:cNvSpPr/>
          <p:nvPr/>
        </p:nvSpPr>
        <p:spPr>
          <a:xfrm>
            <a:off x="5930725" y="4016535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44"/>
          <p:cNvSpPr/>
          <p:nvPr/>
        </p:nvSpPr>
        <p:spPr>
          <a:xfrm>
            <a:off x="6217270" y="4016535"/>
            <a:ext cx="95400" cy="132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44"/>
          <p:cNvSpPr/>
          <p:nvPr/>
        </p:nvSpPr>
        <p:spPr>
          <a:xfrm>
            <a:off x="6795092" y="4047013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44"/>
          <p:cNvSpPr/>
          <p:nvPr/>
        </p:nvSpPr>
        <p:spPr>
          <a:xfrm>
            <a:off x="6938365" y="4047013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44"/>
          <p:cNvSpPr/>
          <p:nvPr/>
        </p:nvSpPr>
        <p:spPr>
          <a:xfrm>
            <a:off x="7081637" y="4047013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44"/>
          <p:cNvSpPr/>
          <p:nvPr/>
        </p:nvSpPr>
        <p:spPr>
          <a:xfrm>
            <a:off x="7224909" y="4047013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44"/>
          <p:cNvSpPr/>
          <p:nvPr/>
        </p:nvSpPr>
        <p:spPr>
          <a:xfrm>
            <a:off x="7802732" y="4016535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4"/>
          <p:cNvSpPr/>
          <p:nvPr/>
        </p:nvSpPr>
        <p:spPr>
          <a:xfrm>
            <a:off x="8232548" y="4016535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4"/>
          <p:cNvSpPr/>
          <p:nvPr/>
        </p:nvSpPr>
        <p:spPr>
          <a:xfrm>
            <a:off x="7802732" y="4238830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4"/>
          <p:cNvSpPr/>
          <p:nvPr/>
        </p:nvSpPr>
        <p:spPr>
          <a:xfrm>
            <a:off x="7946004" y="4238830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4"/>
          <p:cNvSpPr/>
          <p:nvPr/>
        </p:nvSpPr>
        <p:spPr>
          <a:xfrm>
            <a:off x="8089276" y="4238830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4"/>
          <p:cNvSpPr/>
          <p:nvPr/>
        </p:nvSpPr>
        <p:spPr>
          <a:xfrm>
            <a:off x="6795092" y="4238830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4"/>
          <p:cNvSpPr/>
          <p:nvPr/>
        </p:nvSpPr>
        <p:spPr>
          <a:xfrm>
            <a:off x="6938365" y="4238830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4"/>
          <p:cNvSpPr/>
          <p:nvPr/>
        </p:nvSpPr>
        <p:spPr>
          <a:xfrm>
            <a:off x="7081637" y="4238830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4"/>
          <p:cNvSpPr/>
          <p:nvPr/>
        </p:nvSpPr>
        <p:spPr>
          <a:xfrm>
            <a:off x="7224909" y="4238830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4"/>
          <p:cNvSpPr/>
          <p:nvPr/>
        </p:nvSpPr>
        <p:spPr>
          <a:xfrm>
            <a:off x="6795092" y="3351332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4"/>
          <p:cNvSpPr/>
          <p:nvPr/>
        </p:nvSpPr>
        <p:spPr>
          <a:xfrm>
            <a:off x="6938365" y="3351332"/>
            <a:ext cx="95400" cy="1320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44"/>
          <p:cNvSpPr/>
          <p:nvPr/>
        </p:nvSpPr>
        <p:spPr>
          <a:xfrm>
            <a:off x="7802732" y="2595086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4"/>
          <p:cNvSpPr/>
          <p:nvPr/>
        </p:nvSpPr>
        <p:spPr>
          <a:xfrm>
            <a:off x="7946004" y="2595086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4"/>
          <p:cNvSpPr/>
          <p:nvPr/>
        </p:nvSpPr>
        <p:spPr>
          <a:xfrm>
            <a:off x="8089276" y="2595086"/>
            <a:ext cx="95400" cy="1320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7" name="Google Shape;457;p44"/>
          <p:cNvCxnSpPr/>
          <p:nvPr/>
        </p:nvCxnSpPr>
        <p:spPr>
          <a:xfrm>
            <a:off x="4706825" y="2341925"/>
            <a:ext cx="20400" cy="2210400"/>
          </a:xfrm>
          <a:prstGeom prst="straightConnector1">
            <a:avLst/>
          </a:prstGeom>
          <a:noFill/>
          <a:ln cap="flat" cmpd="sng" w="28575">
            <a:solidFill>
              <a:srgbClr val="92929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8" name="Google Shape;458;p44"/>
          <p:cNvSpPr/>
          <p:nvPr/>
        </p:nvSpPr>
        <p:spPr>
          <a:xfrm>
            <a:off x="6671638" y="1788350"/>
            <a:ext cx="1029900" cy="3024600"/>
          </a:xfrm>
          <a:prstGeom prst="rect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5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Scan - conditions (“imagine that there is almost no ‘where’ “)</a:t>
            </a:r>
            <a:endParaRPr/>
          </a:p>
        </p:txBody>
      </p:sp>
      <p:sp>
        <p:nvSpPr>
          <p:cNvPr id="464" name="Google Shape;464;p45"/>
          <p:cNvSpPr txBox="1"/>
          <p:nvPr>
            <p:ph idx="1" type="body"/>
          </p:nvPr>
        </p:nvSpPr>
        <p:spPr>
          <a:xfrm>
            <a:off x="244125" y="1354925"/>
            <a:ext cx="5627100" cy="8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75"/>
              </a:spcBef>
              <a:spcAft>
                <a:spcPts val="1000"/>
              </a:spcAft>
              <a:buNone/>
            </a:pPr>
            <a:r>
              <a:rPr lang="en-GB" sz="1200"/>
              <a:t>There are no indexes other than rowkeys, so if you will write “where” clause about any column, then full scan will gonna happen</a:t>
            </a:r>
            <a:endParaRPr sz="1200"/>
          </a:p>
        </p:txBody>
      </p:sp>
      <p:pic>
        <p:nvPicPr>
          <p:cNvPr id="465" name="Google Shape;46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7972" y="1321525"/>
            <a:ext cx="1805958" cy="13527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66" name="Google Shape;466;p45"/>
          <p:cNvGraphicFramePr/>
          <p:nvPr/>
        </p:nvGraphicFramePr>
        <p:xfrm>
          <a:off x="4367825" y="2914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{C5F2B9CD-138F-4EAC-A972-3E27C16BF422}</a:tableStyleId>
              </a:tblPr>
              <a:tblGrid>
                <a:gridCol w="952500"/>
                <a:gridCol w="952500"/>
                <a:gridCol w="1800225"/>
                <a:gridCol w="952500"/>
              </a:tblGrid>
              <a:tr h="123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rowkey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m:text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condition m:text is equal to "A"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scan returns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row000001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A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TRUE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row000001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row000002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B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FALSE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row000003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A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TRUE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row000003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row000004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A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TRUE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row000004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36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row000005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B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FALSE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row000006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B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FALSE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row000007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C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FALSE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row000008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A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TRUE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row000008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row000009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B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FALSE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...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...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...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600"/>
                        <a:t>row999999</a:t>
                      </a:r>
                      <a:endParaRPr b="1"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C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600"/>
                        <a:t>FALSE</a:t>
                      </a:r>
                      <a:endParaRPr sz="600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0" marB="0" marR="28575" marL="28575" anchor="b">
                    <a:lnL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cxnSp>
        <p:nvCxnSpPr>
          <p:cNvPr id="467" name="Google Shape;467;p45"/>
          <p:cNvCxnSpPr/>
          <p:nvPr/>
        </p:nvCxnSpPr>
        <p:spPr>
          <a:xfrm>
            <a:off x="4221975" y="2674250"/>
            <a:ext cx="19200" cy="2305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8" name="Google Shape;468;p45"/>
          <p:cNvSpPr txBox="1"/>
          <p:nvPr/>
        </p:nvSpPr>
        <p:spPr>
          <a:xfrm>
            <a:off x="3922675" y="2375100"/>
            <a:ext cx="9807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scan </a:t>
            </a:r>
            <a:endParaRPr/>
          </a:p>
        </p:txBody>
      </p:sp>
      <p:sp>
        <p:nvSpPr>
          <p:cNvPr id="469" name="Google Shape;469;p45"/>
          <p:cNvSpPr txBox="1"/>
          <p:nvPr/>
        </p:nvSpPr>
        <p:spPr>
          <a:xfrm>
            <a:off x="159375" y="2114025"/>
            <a:ext cx="37632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42729"/>
                </a:solidFill>
                <a:highlight>
                  <a:srgbClr val="EFF0F1"/>
                </a:highlight>
                <a:latin typeface="Consolas"/>
                <a:ea typeface="Consolas"/>
                <a:cs typeface="Consolas"/>
                <a:sym typeface="Consolas"/>
              </a:rPr>
              <a:t>scan 'mytable',{COLUMNS =&gt; 'm:text', FILTER =&gt; "ValueFilter(=,'binary:A)}</a:t>
            </a:r>
            <a:br>
              <a:rPr lang="en-GB" sz="1000">
                <a:solidFill>
                  <a:srgbClr val="242729"/>
                </a:solidFill>
                <a:highlight>
                  <a:srgbClr val="EFF0F1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000"/>
              <a:t>will read all the data from the table and print just these which fits the condition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highlight>
                <a:srgbClr val="FFFFFF"/>
              </a:highlight>
            </a:endParaRPr>
          </a:p>
        </p:txBody>
      </p:sp>
      <p:sp>
        <p:nvSpPr>
          <p:cNvPr id="470" name="Google Shape;470;p45"/>
          <p:cNvSpPr txBox="1"/>
          <p:nvPr/>
        </p:nvSpPr>
        <p:spPr>
          <a:xfrm>
            <a:off x="203925" y="3426925"/>
            <a:ext cx="3381300" cy="14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Single filters that will work is:</a:t>
            </a:r>
            <a:endParaRPr sz="1000"/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42729"/>
                </a:solidFill>
                <a:highlight>
                  <a:srgbClr val="EFF0F1"/>
                </a:highlight>
                <a:latin typeface="Consolas"/>
                <a:ea typeface="Consolas"/>
                <a:cs typeface="Consolas"/>
                <a:sym typeface="Consolas"/>
              </a:rPr>
              <a:t>scan 'mytable', LIMIT=&gt;100</a:t>
            </a:r>
            <a:br>
              <a:rPr lang="en-GB" sz="1000">
                <a:solidFill>
                  <a:srgbClr val="242729"/>
                </a:solidFill>
                <a:highlight>
                  <a:srgbClr val="EFF0F1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000">
                <a:solidFill>
                  <a:srgbClr val="242729"/>
                </a:solidFill>
                <a:highlight>
                  <a:srgbClr val="EFF0F1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000">
                <a:solidFill>
                  <a:srgbClr val="242729"/>
                </a:solidFill>
                <a:highlight>
                  <a:srgbClr val="EFF0F1"/>
                </a:highlight>
                <a:latin typeface="Consolas"/>
                <a:ea typeface="Consolas"/>
                <a:cs typeface="Consolas"/>
                <a:sym typeface="Consolas"/>
              </a:rPr>
              <a:t>scan 'mytable', STARTROW=&gt;’row000007’, ENDROW=&gt;’row000009’</a:t>
            </a:r>
            <a:endParaRPr sz="1000">
              <a:solidFill>
                <a:srgbClr val="242729"/>
              </a:solidFill>
              <a:highlight>
                <a:srgbClr val="EFF0F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42729"/>
                </a:solidFill>
                <a:highlight>
                  <a:srgbClr val="EFF0F1"/>
                </a:highlight>
                <a:latin typeface="Consolas"/>
                <a:ea typeface="Consolas"/>
                <a:cs typeface="Consolas"/>
                <a:sym typeface="Consolas"/>
              </a:rPr>
              <a:t>scan ‘mytable’, COLUMNS=&gt;[‘c’, ‘m:text’]</a:t>
            </a:r>
            <a:endParaRPr sz="1000">
              <a:solidFill>
                <a:srgbClr val="242729"/>
              </a:solidFill>
              <a:highlight>
                <a:srgbClr val="EFF0F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6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Ways of processing</a:t>
            </a:r>
            <a:endParaRPr/>
          </a:p>
        </p:txBody>
      </p:sp>
      <p:sp>
        <p:nvSpPr>
          <p:cNvPr id="476" name="Google Shape;476;p46"/>
          <p:cNvSpPr txBox="1"/>
          <p:nvPr>
            <p:ph idx="1" type="body"/>
          </p:nvPr>
        </p:nvSpPr>
        <p:spPr>
          <a:xfrm>
            <a:off x="394947" y="1321531"/>
            <a:ext cx="83541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/>
              <a:t>hbase shell</a:t>
            </a:r>
            <a:r>
              <a:rPr lang="en-GB" sz="1700"/>
              <a:t> - most handy and trivial to initiate. Perfect for text analysis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/>
              <a:t>hue </a:t>
            </a:r>
            <a:r>
              <a:rPr lang="en-GB" sz="1700"/>
              <a:t>- hbase shell functionality on the website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/>
              <a:t>happybase for python</a:t>
            </a:r>
            <a:r>
              <a:rPr lang="en-GB" sz="1700"/>
              <a:t> - </a:t>
            </a:r>
            <a:r>
              <a:rPr lang="en-GB" sz="1700"/>
              <a:t>easy to setup. Suitable for small tables where parallel computing is not needed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/>
              <a:t>standalone </a:t>
            </a:r>
            <a:r>
              <a:rPr b="1" lang="en-GB" sz="1700"/>
              <a:t>java application</a:t>
            </a:r>
            <a:r>
              <a:rPr lang="en-GB" sz="1700"/>
              <a:t> - the same as happybase, but more difficult to prepare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/>
              <a:t>MapReduce</a:t>
            </a:r>
            <a:r>
              <a:rPr lang="en-GB" sz="1700"/>
              <a:t> - advanced and powerful batch processing tool, difficult to master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/>
              <a:t>Apache Spark &amp; hbase-spark</a:t>
            </a:r>
            <a:r>
              <a:rPr lang="en-GB" sz="1700"/>
              <a:t> - perfect for big data batch </a:t>
            </a:r>
            <a:r>
              <a:rPr lang="en-GB" sz="1700"/>
              <a:t>processing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/>
              <a:t>Spark streaming and Kafka</a:t>
            </a:r>
            <a:r>
              <a:rPr lang="en-GB" sz="1700"/>
              <a:t> - stream processing - ideal for logs and events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-GB" sz="1700"/>
              <a:t>Spark SQL</a:t>
            </a:r>
            <a:r>
              <a:rPr b="1" lang="en-GB" sz="1700"/>
              <a:t> &amp; SparkML</a:t>
            </a:r>
            <a:r>
              <a:rPr lang="en-GB" sz="1700"/>
              <a:t> - data science and machine learining on HBase</a:t>
            </a:r>
            <a:endParaRPr sz="1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7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strategy</a:t>
            </a:r>
            <a:r>
              <a:rPr lang="en-GB"/>
              <a:t> “hotspotting prevention”</a:t>
            </a:r>
            <a:endParaRPr/>
          </a:p>
        </p:txBody>
      </p:sp>
      <p:sp>
        <p:nvSpPr>
          <p:cNvPr id="482" name="Google Shape;482;p47"/>
          <p:cNvSpPr txBox="1"/>
          <p:nvPr>
            <p:ph idx="1" type="body"/>
          </p:nvPr>
        </p:nvSpPr>
        <p:spPr>
          <a:xfrm>
            <a:off x="397123" y="1354925"/>
            <a:ext cx="3533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rPr lang="en-GB"/>
              <a:t>Records distribution among regions is dependant not to size or number of records, but alphanumeric distances.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rPr lang="en-GB"/>
              <a:t>If your data can cause “hotspotting”, then:</a:t>
            </a: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hash your rowkeys</a:t>
            </a: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you will still be able find specific records</a:t>
            </a:r>
            <a:endParaRPr/>
          </a:p>
        </p:txBody>
      </p:sp>
      <p:sp>
        <p:nvSpPr>
          <p:cNvPr id="483" name="Google Shape;483;p47"/>
          <p:cNvSpPr/>
          <p:nvPr/>
        </p:nvSpPr>
        <p:spPr>
          <a:xfrm>
            <a:off x="4492875" y="1454638"/>
            <a:ext cx="859200" cy="4992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Region 1</a:t>
            </a:r>
            <a:br>
              <a:rPr b="1" lang="en-GB" sz="1000"/>
            </a:br>
            <a:r>
              <a:rPr lang="en-GB" sz="1000"/>
              <a:t>A1 → A9</a:t>
            </a:r>
            <a:endParaRPr sz="1000"/>
          </a:p>
        </p:txBody>
      </p:sp>
      <p:sp>
        <p:nvSpPr>
          <p:cNvPr id="484" name="Google Shape;484;p47"/>
          <p:cNvSpPr/>
          <p:nvPr/>
        </p:nvSpPr>
        <p:spPr>
          <a:xfrm>
            <a:off x="4492875" y="2080938"/>
            <a:ext cx="859200" cy="4992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Region 2</a:t>
            </a:r>
            <a:br>
              <a:rPr b="1" lang="en-GB" sz="1000"/>
            </a:br>
            <a:r>
              <a:rPr lang="en-GB" sz="1000"/>
              <a:t>B</a:t>
            </a:r>
            <a:r>
              <a:rPr lang="en-GB" sz="1000"/>
              <a:t>1 → B9</a:t>
            </a:r>
            <a:endParaRPr sz="1000"/>
          </a:p>
        </p:txBody>
      </p:sp>
      <p:sp>
        <p:nvSpPr>
          <p:cNvPr id="485" name="Google Shape;485;p47"/>
          <p:cNvSpPr/>
          <p:nvPr/>
        </p:nvSpPr>
        <p:spPr>
          <a:xfrm>
            <a:off x="4492875" y="4110013"/>
            <a:ext cx="859200" cy="4992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Region 26</a:t>
            </a:r>
            <a:br>
              <a:rPr b="1" lang="en-GB" sz="1000"/>
            </a:br>
            <a:r>
              <a:rPr lang="en-GB" sz="1000"/>
              <a:t>Z</a:t>
            </a:r>
            <a:r>
              <a:rPr lang="en-GB" sz="1000"/>
              <a:t>1 → Z9</a:t>
            </a:r>
            <a:endParaRPr sz="1000"/>
          </a:p>
        </p:txBody>
      </p:sp>
      <p:sp>
        <p:nvSpPr>
          <p:cNvPr id="486" name="Google Shape;486;p47"/>
          <p:cNvSpPr/>
          <p:nvPr/>
        </p:nvSpPr>
        <p:spPr>
          <a:xfrm>
            <a:off x="4492875" y="3095475"/>
            <a:ext cx="859200" cy="4992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Region 19</a:t>
            </a:r>
            <a:br>
              <a:rPr b="1" lang="en-GB" sz="1000"/>
            </a:br>
            <a:r>
              <a:rPr lang="en-GB" sz="1000"/>
              <a:t>S00000</a:t>
            </a:r>
            <a:r>
              <a:rPr lang="en-GB" sz="1000"/>
              <a:t>1 → S999999</a:t>
            </a:r>
            <a:endParaRPr sz="1000"/>
          </a:p>
        </p:txBody>
      </p:sp>
      <p:sp>
        <p:nvSpPr>
          <p:cNvPr id="487" name="Google Shape;487;p47"/>
          <p:cNvSpPr txBox="1"/>
          <p:nvPr/>
        </p:nvSpPr>
        <p:spPr>
          <a:xfrm>
            <a:off x="4770900" y="2522513"/>
            <a:ext cx="4929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...</a:t>
            </a:r>
            <a:endParaRPr sz="1800"/>
          </a:p>
        </p:txBody>
      </p:sp>
      <p:sp>
        <p:nvSpPr>
          <p:cNvPr id="488" name="Google Shape;488;p47"/>
          <p:cNvSpPr txBox="1"/>
          <p:nvPr/>
        </p:nvSpPr>
        <p:spPr>
          <a:xfrm>
            <a:off x="4770900" y="3534000"/>
            <a:ext cx="4929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...</a:t>
            </a:r>
            <a:endParaRPr sz="1800"/>
          </a:p>
        </p:txBody>
      </p:sp>
      <p:sp>
        <p:nvSpPr>
          <p:cNvPr id="489" name="Google Shape;489;p47"/>
          <p:cNvSpPr/>
          <p:nvPr/>
        </p:nvSpPr>
        <p:spPr>
          <a:xfrm>
            <a:off x="5554450" y="2502125"/>
            <a:ext cx="1709400" cy="85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hash rowkeys</a:t>
            </a:r>
            <a:endParaRPr sz="1200"/>
          </a:p>
        </p:txBody>
      </p:sp>
      <p:sp>
        <p:nvSpPr>
          <p:cNvPr id="490" name="Google Shape;490;p47"/>
          <p:cNvSpPr/>
          <p:nvPr/>
        </p:nvSpPr>
        <p:spPr>
          <a:xfrm>
            <a:off x="7488750" y="1454625"/>
            <a:ext cx="859200" cy="4992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Region 1</a:t>
            </a:r>
            <a:br>
              <a:rPr b="1" lang="en-GB" sz="1000"/>
            </a:br>
            <a:r>
              <a:rPr lang="en-GB" sz="1000"/>
              <a:t>0ab4ac</a:t>
            </a:r>
            <a:r>
              <a:rPr lang="en-GB" sz="1000"/>
              <a:t> →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0d1c0a</a:t>
            </a:r>
            <a:endParaRPr sz="1000"/>
          </a:p>
        </p:txBody>
      </p:sp>
      <p:sp>
        <p:nvSpPr>
          <p:cNvPr id="491" name="Google Shape;491;p47"/>
          <p:cNvSpPr/>
          <p:nvPr/>
        </p:nvSpPr>
        <p:spPr>
          <a:xfrm>
            <a:off x="7488750" y="2080925"/>
            <a:ext cx="859200" cy="4992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Region 2</a:t>
            </a:r>
            <a:br>
              <a:rPr b="1" lang="en-GB" sz="1000"/>
            </a:br>
            <a:r>
              <a:rPr lang="en-GB" sz="1000"/>
              <a:t>0d30b1 → 1099c9</a:t>
            </a:r>
            <a:endParaRPr sz="1000"/>
          </a:p>
        </p:txBody>
      </p:sp>
      <p:sp>
        <p:nvSpPr>
          <p:cNvPr id="492" name="Google Shape;492;p47"/>
          <p:cNvSpPr/>
          <p:nvPr/>
        </p:nvSpPr>
        <p:spPr>
          <a:xfrm>
            <a:off x="7533075" y="3686650"/>
            <a:ext cx="859200" cy="4992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Region 26</a:t>
            </a:r>
            <a:br>
              <a:rPr b="1" lang="en-GB" sz="1000"/>
            </a:br>
            <a:r>
              <a:rPr lang="en-GB" sz="1000"/>
              <a:t>e77aa2 → fe0039</a:t>
            </a:r>
            <a:endParaRPr sz="1000"/>
          </a:p>
        </p:txBody>
      </p:sp>
      <p:sp>
        <p:nvSpPr>
          <p:cNvPr id="493" name="Google Shape;493;p47"/>
          <p:cNvSpPr txBox="1"/>
          <p:nvPr/>
        </p:nvSpPr>
        <p:spPr>
          <a:xfrm>
            <a:off x="7716225" y="3095463"/>
            <a:ext cx="492900" cy="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...</a:t>
            </a:r>
            <a:endParaRPr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8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</a:t>
            </a:r>
            <a:r>
              <a:rPr lang="en-GB"/>
              <a:t>strategy “let’s go horizontal”</a:t>
            </a:r>
            <a:endParaRPr/>
          </a:p>
        </p:txBody>
      </p:sp>
      <p:sp>
        <p:nvSpPr>
          <p:cNvPr id="499" name="Google Shape;499;p48"/>
          <p:cNvSpPr txBox="1"/>
          <p:nvPr>
            <p:ph idx="1" type="body"/>
          </p:nvPr>
        </p:nvSpPr>
        <p:spPr>
          <a:xfrm>
            <a:off x="397123" y="1354925"/>
            <a:ext cx="3533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rPr lang="en-GB"/>
              <a:t>Remember that </a:t>
            </a: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qualifier and values can be any byte array.</a:t>
            </a: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you can go as far with columns for one row as you wish</a:t>
            </a: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qualifiers are sorted alphanumerically</a:t>
            </a:r>
            <a:endParaRPr/>
          </a:p>
          <a:p>
            <a:pPr indent="-135566" lvl="0" marL="243516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35566" lvl="0" marL="243516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rPr lang="en-GB"/>
              <a:t>You can create wide rows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48"/>
          <p:cNvSpPr/>
          <p:nvPr/>
        </p:nvSpPr>
        <p:spPr>
          <a:xfrm>
            <a:off x="4139025" y="1435125"/>
            <a:ext cx="4638000" cy="32478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record with rowkey: 000449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48"/>
          <p:cNvSpPr/>
          <p:nvPr/>
        </p:nvSpPr>
        <p:spPr>
          <a:xfrm>
            <a:off x="4309650" y="1833225"/>
            <a:ext cx="4284000" cy="7773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c:</a:t>
            </a:r>
            <a:endParaRPr/>
          </a:p>
        </p:txBody>
      </p:sp>
      <p:sp>
        <p:nvSpPr>
          <p:cNvPr id="502" name="Google Shape;502;p48"/>
          <p:cNvSpPr txBox="1"/>
          <p:nvPr/>
        </p:nvSpPr>
        <p:spPr>
          <a:xfrm>
            <a:off x="4537125" y="2231300"/>
            <a:ext cx="1371300" cy="290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‘from’ = ‘adam’</a:t>
            </a:r>
            <a:endParaRPr/>
          </a:p>
        </p:txBody>
      </p:sp>
      <p:sp>
        <p:nvSpPr>
          <p:cNvPr id="503" name="Google Shape;503;p48"/>
          <p:cNvSpPr txBox="1"/>
          <p:nvPr/>
        </p:nvSpPr>
        <p:spPr>
          <a:xfrm>
            <a:off x="6382925" y="2231300"/>
            <a:ext cx="1371300" cy="290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‘to’</a:t>
            </a:r>
            <a:r>
              <a:rPr lang="en-GB"/>
              <a:t> = ‘marek’</a:t>
            </a:r>
            <a:endParaRPr/>
          </a:p>
        </p:txBody>
      </p:sp>
      <p:sp>
        <p:nvSpPr>
          <p:cNvPr id="504" name="Google Shape;504;p48"/>
          <p:cNvSpPr/>
          <p:nvPr/>
        </p:nvSpPr>
        <p:spPr>
          <a:xfrm>
            <a:off x="4316025" y="2670375"/>
            <a:ext cx="4284000" cy="1886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</a:t>
            </a:r>
            <a:r>
              <a:rPr lang="en-GB"/>
              <a:t>:</a:t>
            </a:r>
            <a:endParaRPr/>
          </a:p>
        </p:txBody>
      </p:sp>
      <p:sp>
        <p:nvSpPr>
          <p:cNvPr id="505" name="Google Shape;505;p48"/>
          <p:cNvSpPr txBox="1"/>
          <p:nvPr/>
        </p:nvSpPr>
        <p:spPr>
          <a:xfrm>
            <a:off x="4506275" y="3059800"/>
            <a:ext cx="1534800" cy="290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‘</a:t>
            </a:r>
            <a:r>
              <a:rPr lang="en-GB" sz="600"/>
              <a:t>2019-01-21 07:33 | adam’</a:t>
            </a:r>
            <a:r>
              <a:rPr lang="en-GB" sz="600"/>
              <a:t> = ‘hi marek’</a:t>
            </a:r>
            <a:endParaRPr sz="600"/>
          </a:p>
        </p:txBody>
      </p:sp>
      <p:sp>
        <p:nvSpPr>
          <p:cNvPr id="506" name="Google Shape;506;p48"/>
          <p:cNvSpPr txBox="1"/>
          <p:nvPr/>
        </p:nvSpPr>
        <p:spPr>
          <a:xfrm>
            <a:off x="6301175" y="3059800"/>
            <a:ext cx="1534800" cy="290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‘</a:t>
            </a:r>
            <a:r>
              <a:rPr lang="en-GB" sz="600"/>
              <a:t>2019-01-21 07:34 | marek’ = ‘hi adam’</a:t>
            </a:r>
            <a:endParaRPr sz="600"/>
          </a:p>
        </p:txBody>
      </p:sp>
      <p:sp>
        <p:nvSpPr>
          <p:cNvPr id="507" name="Google Shape;507;p48"/>
          <p:cNvSpPr txBox="1"/>
          <p:nvPr/>
        </p:nvSpPr>
        <p:spPr>
          <a:xfrm>
            <a:off x="6301175" y="3468225"/>
            <a:ext cx="1534800" cy="290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‘2019-01-21 07:40 | marek’ = ‘at home, compiling...’</a:t>
            </a:r>
            <a:endParaRPr sz="600"/>
          </a:p>
        </p:txBody>
      </p:sp>
      <p:sp>
        <p:nvSpPr>
          <p:cNvPr id="508" name="Google Shape;508;p48"/>
          <p:cNvSpPr txBox="1"/>
          <p:nvPr/>
        </p:nvSpPr>
        <p:spPr>
          <a:xfrm>
            <a:off x="4506275" y="3468225"/>
            <a:ext cx="1534800" cy="290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‘2019-01-21 07:39 | adam’ = ‘where are you???’</a:t>
            </a:r>
            <a:endParaRPr sz="600"/>
          </a:p>
        </p:txBody>
      </p:sp>
      <p:sp>
        <p:nvSpPr>
          <p:cNvPr id="509" name="Google Shape;509;p48"/>
          <p:cNvSpPr txBox="1"/>
          <p:nvPr/>
        </p:nvSpPr>
        <p:spPr>
          <a:xfrm>
            <a:off x="4537125" y="3876650"/>
            <a:ext cx="1534800" cy="290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‘2019-01-21 07:44 | adam’ = ‘so, you\’re chillin\’, great...’</a:t>
            </a:r>
            <a:endParaRPr sz="600"/>
          </a:p>
        </p:txBody>
      </p:sp>
      <p:sp>
        <p:nvSpPr>
          <p:cNvPr id="510" name="Google Shape;510;p48"/>
          <p:cNvSpPr txBox="1"/>
          <p:nvPr/>
        </p:nvSpPr>
        <p:spPr>
          <a:xfrm>
            <a:off x="6301175" y="3758925"/>
            <a:ext cx="15348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...</a:t>
            </a:r>
            <a:endParaRPr sz="4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9"/>
          <p:cNvSpPr txBox="1"/>
          <p:nvPr>
            <p:ph type="title"/>
          </p:nvPr>
        </p:nvSpPr>
        <p:spPr>
          <a:xfrm>
            <a:off x="388325" y="339325"/>
            <a:ext cx="8003100" cy="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strategy</a:t>
            </a:r>
            <a:r>
              <a:rPr lang="en-GB"/>
              <a:t> “fat data in da house” </a:t>
            </a:r>
            <a:br>
              <a:rPr lang="en-GB"/>
            </a:br>
            <a:endParaRPr/>
          </a:p>
        </p:txBody>
      </p:sp>
      <p:sp>
        <p:nvSpPr>
          <p:cNvPr id="516" name="Google Shape;516;p49"/>
          <p:cNvSpPr txBox="1"/>
          <p:nvPr>
            <p:ph idx="1" type="body"/>
          </p:nvPr>
        </p:nvSpPr>
        <p:spPr>
          <a:xfrm>
            <a:off x="397123" y="1354925"/>
            <a:ext cx="3533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5566" lvl="0" marL="243516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rPr lang="en-GB"/>
              <a:t>Separate meta information about record from the data that can be big, because:</a:t>
            </a: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scan by the </a:t>
            </a: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c:</a:t>
            </a:r>
            <a:r>
              <a:rPr lang="en-GB"/>
              <a:t> family will be ultra fast (especially in Spark)</a:t>
            </a: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you will be able to split by your own the data (by the size using the </a:t>
            </a: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startrow</a:t>
            </a:r>
            <a:r>
              <a:rPr lang="en-GB"/>
              <a:t> and </a:t>
            </a: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endrow</a:t>
            </a:r>
            <a:r>
              <a:rPr lang="en-GB"/>
              <a:t> parameters in scan)</a:t>
            </a: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selection of changed rows will be simple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49"/>
          <p:cNvSpPr/>
          <p:nvPr/>
        </p:nvSpPr>
        <p:spPr>
          <a:xfrm>
            <a:off x="4139025" y="1435125"/>
            <a:ext cx="4638000" cy="32478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record with rowkey: 000449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49"/>
          <p:cNvSpPr/>
          <p:nvPr/>
        </p:nvSpPr>
        <p:spPr>
          <a:xfrm>
            <a:off x="4309650" y="1833225"/>
            <a:ext cx="4284000" cy="7773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c:</a:t>
            </a:r>
            <a:endParaRPr/>
          </a:p>
        </p:txBody>
      </p:sp>
      <p:sp>
        <p:nvSpPr>
          <p:cNvPr id="519" name="Google Shape;519;p49"/>
          <p:cNvSpPr txBox="1"/>
          <p:nvPr/>
        </p:nvSpPr>
        <p:spPr>
          <a:xfrm>
            <a:off x="4537125" y="2231300"/>
            <a:ext cx="1371300" cy="290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timestamp = 1574374794652</a:t>
            </a:r>
            <a:endParaRPr sz="1000"/>
          </a:p>
        </p:txBody>
      </p:sp>
      <p:sp>
        <p:nvSpPr>
          <p:cNvPr id="520" name="Google Shape;520;p49"/>
          <p:cNvSpPr txBox="1"/>
          <p:nvPr/>
        </p:nvSpPr>
        <p:spPr>
          <a:xfrm>
            <a:off x="6382925" y="2231300"/>
            <a:ext cx="1371300" cy="2907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size = 490340</a:t>
            </a:r>
            <a:endParaRPr sz="1000"/>
          </a:p>
        </p:txBody>
      </p:sp>
      <p:sp>
        <p:nvSpPr>
          <p:cNvPr id="521" name="Google Shape;521;p49"/>
          <p:cNvSpPr/>
          <p:nvPr/>
        </p:nvSpPr>
        <p:spPr>
          <a:xfrm>
            <a:off x="4316025" y="2670375"/>
            <a:ext cx="4284000" cy="1886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m:</a:t>
            </a:r>
            <a:endParaRPr/>
          </a:p>
        </p:txBody>
      </p:sp>
      <p:sp>
        <p:nvSpPr>
          <p:cNvPr id="522" name="Google Shape;522;p49"/>
          <p:cNvSpPr txBox="1"/>
          <p:nvPr/>
        </p:nvSpPr>
        <p:spPr>
          <a:xfrm>
            <a:off x="4506275" y="3059800"/>
            <a:ext cx="3841200" cy="13578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fat_data = bytearray[490340]</a:t>
            </a: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0"/>
          <p:cNvSpPr/>
          <p:nvPr/>
        </p:nvSpPr>
        <p:spPr>
          <a:xfrm>
            <a:off x="4688750" y="1144475"/>
            <a:ext cx="1636500" cy="30330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orders</a:t>
            </a:r>
            <a:endParaRPr/>
          </a:p>
        </p:txBody>
      </p:sp>
      <p:sp>
        <p:nvSpPr>
          <p:cNvPr id="528" name="Google Shape;528;p50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strategy</a:t>
            </a:r>
            <a:r>
              <a:rPr lang="en-GB"/>
              <a:t> “sub-objects”</a:t>
            </a:r>
            <a:endParaRPr/>
          </a:p>
        </p:txBody>
      </p:sp>
      <p:sp>
        <p:nvSpPr>
          <p:cNvPr id="529" name="Google Shape;529;p50"/>
          <p:cNvSpPr txBox="1"/>
          <p:nvPr>
            <p:ph idx="1" type="body"/>
          </p:nvPr>
        </p:nvSpPr>
        <p:spPr>
          <a:xfrm>
            <a:off x="397125" y="1354925"/>
            <a:ext cx="3533400" cy="13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rPr lang="en-GB"/>
              <a:t>When you are forced to use HBase as relational database, use prefixes as a please for keeping foreign key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75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50"/>
          <p:cNvSpPr/>
          <p:nvPr/>
        </p:nvSpPr>
        <p:spPr>
          <a:xfrm>
            <a:off x="4821500" y="1618400"/>
            <a:ext cx="1194300" cy="3474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1356_order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531" name="Google Shape;531;p50"/>
          <p:cNvSpPr/>
          <p:nvPr/>
        </p:nvSpPr>
        <p:spPr>
          <a:xfrm>
            <a:off x="6616725" y="1144475"/>
            <a:ext cx="2008500" cy="30330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positions</a:t>
            </a:r>
            <a:endParaRPr/>
          </a:p>
        </p:txBody>
      </p:sp>
      <p:sp>
        <p:nvSpPr>
          <p:cNvPr id="532" name="Google Shape;532;p50"/>
          <p:cNvSpPr/>
          <p:nvPr/>
        </p:nvSpPr>
        <p:spPr>
          <a:xfrm>
            <a:off x="6749475" y="1618400"/>
            <a:ext cx="1572600" cy="3474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1356_order</a:t>
            </a:r>
            <a:r>
              <a:rPr lang="en-GB" sz="1000"/>
              <a:t>-position_1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533" name="Google Shape;533;p50"/>
          <p:cNvSpPr/>
          <p:nvPr/>
        </p:nvSpPr>
        <p:spPr>
          <a:xfrm>
            <a:off x="6749475" y="2048825"/>
            <a:ext cx="1572600" cy="3474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1356_order</a:t>
            </a:r>
            <a:r>
              <a:rPr lang="en-GB" sz="1000"/>
              <a:t>-position_2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534" name="Google Shape;534;p50"/>
          <p:cNvSpPr/>
          <p:nvPr/>
        </p:nvSpPr>
        <p:spPr>
          <a:xfrm>
            <a:off x="6749475" y="2479250"/>
            <a:ext cx="1572600" cy="3474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1356_order</a:t>
            </a:r>
            <a:r>
              <a:rPr lang="en-GB" sz="1000"/>
              <a:t>-position_3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535" name="Google Shape;535;p50"/>
          <p:cNvSpPr/>
          <p:nvPr/>
        </p:nvSpPr>
        <p:spPr>
          <a:xfrm>
            <a:off x="6749475" y="2909675"/>
            <a:ext cx="1572600" cy="347400"/>
          </a:xfrm>
          <a:prstGeom prst="rect">
            <a:avLst/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/>
              <a:t>1356_order</a:t>
            </a:r>
            <a:r>
              <a:rPr lang="en-GB" sz="1000"/>
              <a:t>-position_4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536" name="Google Shape;536;p50"/>
          <p:cNvSpPr txBox="1"/>
          <p:nvPr/>
        </p:nvSpPr>
        <p:spPr>
          <a:xfrm>
            <a:off x="7153075" y="3280225"/>
            <a:ext cx="8277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...</a:t>
            </a:r>
            <a:endParaRPr sz="2400"/>
          </a:p>
        </p:txBody>
      </p:sp>
      <p:cxnSp>
        <p:nvCxnSpPr>
          <p:cNvPr id="537" name="Google Shape;537;p50"/>
          <p:cNvCxnSpPr>
            <a:stCxn id="532" idx="1"/>
            <a:endCxn id="530" idx="3"/>
          </p:cNvCxnSpPr>
          <p:nvPr/>
        </p:nvCxnSpPr>
        <p:spPr>
          <a:xfrm rot="10800000">
            <a:off x="6015675" y="1792100"/>
            <a:ext cx="73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8" name="Google Shape;538;p50"/>
          <p:cNvCxnSpPr>
            <a:stCxn id="533" idx="1"/>
            <a:endCxn id="530" idx="3"/>
          </p:cNvCxnSpPr>
          <p:nvPr/>
        </p:nvCxnSpPr>
        <p:spPr>
          <a:xfrm rot="10800000">
            <a:off x="6015675" y="1792025"/>
            <a:ext cx="733800" cy="4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9" name="Google Shape;539;p50"/>
          <p:cNvCxnSpPr>
            <a:stCxn id="534" idx="1"/>
            <a:endCxn id="530" idx="3"/>
          </p:cNvCxnSpPr>
          <p:nvPr/>
        </p:nvCxnSpPr>
        <p:spPr>
          <a:xfrm rot="10800000">
            <a:off x="6015675" y="1791950"/>
            <a:ext cx="733800" cy="8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0" name="Google Shape;540;p50"/>
          <p:cNvCxnSpPr>
            <a:stCxn id="535" idx="1"/>
            <a:endCxn id="530" idx="3"/>
          </p:cNvCxnSpPr>
          <p:nvPr/>
        </p:nvCxnSpPr>
        <p:spPr>
          <a:xfrm rot="10800000">
            <a:off x="6015675" y="1792175"/>
            <a:ext cx="733800" cy="129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1" name="Google Shape;541;p50"/>
          <p:cNvSpPr txBox="1"/>
          <p:nvPr/>
        </p:nvSpPr>
        <p:spPr>
          <a:xfrm>
            <a:off x="442525" y="4417600"/>
            <a:ext cx="6881100" cy="372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Courier New"/>
                <a:ea typeface="Courier New"/>
                <a:cs typeface="Courier New"/>
                <a:sym typeface="Courier New"/>
              </a:rPr>
              <a:t>scan ‘positions’, STARTROW=&gt;’1356_order’, ENDROW=&gt;’1356_order-z’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/>
        </p:nvSpPr>
        <p:spPr>
          <a:xfrm>
            <a:off x="203950" y="172675"/>
            <a:ext cx="5711700" cy="44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solidFill>
                  <a:srgbClr val="073763"/>
                </a:solidFill>
              </a:rPr>
              <a:t>Adam Szorcz</a:t>
            </a:r>
            <a:endParaRPr b="1" sz="3200">
              <a:solidFill>
                <a:srgbClr val="0737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1155CC"/>
                </a:solidFill>
              </a:rPr>
              <a:t>Big Data expert at </a:t>
            </a:r>
            <a:r>
              <a:rPr b="1" lang="en-GB" sz="1800">
                <a:solidFill>
                  <a:srgbClr val="1155CC"/>
                </a:solidFill>
              </a:rPr>
              <a:t>Roche</a:t>
            </a:r>
            <a:endParaRPr b="1" sz="1800">
              <a:solidFill>
                <a:srgbClr val="1155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1155CC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</a:t>
            </a:r>
            <a:r>
              <a:rPr lang="en-GB"/>
              <a:t>ubiks cubes 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Books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Programming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Psychology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Quantum Physics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Jokes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Trivias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first work: sawmill</a:t>
            </a:r>
            <a:endParaRPr sz="1800"/>
          </a:p>
        </p:txBody>
      </p:sp>
      <p:pic>
        <p:nvPicPr>
          <p:cNvPr id="200" name="Google Shape;2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1301" y="3262375"/>
            <a:ext cx="1603750" cy="16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1901" y="1412075"/>
            <a:ext cx="1603750" cy="16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66025" y="1069650"/>
            <a:ext cx="1603750" cy="16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15656" y="2718275"/>
            <a:ext cx="3233301" cy="2425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51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Tips &amp; tricks &amp; best practices</a:t>
            </a:r>
            <a:endParaRPr/>
          </a:p>
        </p:txBody>
      </p:sp>
      <p:sp>
        <p:nvSpPr>
          <p:cNvPr id="547" name="Google Shape;547;p51"/>
          <p:cNvSpPr txBox="1"/>
          <p:nvPr>
            <p:ph idx="1" type="body"/>
          </p:nvPr>
        </p:nvSpPr>
        <p:spPr>
          <a:xfrm>
            <a:off x="397120" y="1354931"/>
            <a:ext cx="83541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Use Apache Spark with hbase-spark package (because it is really good)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Learn filters in hbase-shell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Sometimes your big data is not big data, so dump everything into CSV and process it using python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Design of structure should not be driven by domain but by use cases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If you want to search it, use Solr or ElasticSearch for it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Y</a:t>
            </a:r>
            <a:r>
              <a:rPr lang="en-GB" sz="1200"/>
              <a:t>ou just do not keep big cells (&gt;1GB) inside. It is better to store it in HDFS and keep in HBASE the path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If you are sure about structure of records, set Hive view for the table and use Impala or Hive for analysis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Take snapshots!</a:t>
            </a:r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2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HBase - What it is? When to use it?</a:t>
            </a:r>
            <a:endParaRPr/>
          </a:p>
        </p:txBody>
      </p:sp>
      <p:sp>
        <p:nvSpPr>
          <p:cNvPr id="553" name="Google Shape;553;p52"/>
          <p:cNvSpPr txBox="1"/>
          <p:nvPr>
            <p:ph idx="1" type="body"/>
          </p:nvPr>
        </p:nvSpPr>
        <p:spPr>
          <a:xfrm>
            <a:off x="397120" y="1354931"/>
            <a:ext cx="83541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rPr lang="en-GB"/>
              <a:t>Use it for: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lang="en-GB" u="sng"/>
              <a:t>Huge number of small unstructured records with a CRUD requirements</a:t>
            </a:r>
            <a:endParaRPr u="sng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Batch processing of big data sets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Big Data projects with random access needs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Multifunctional (read, write, analyze) Big Data storage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Data Lake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Hybrid (SQL &amp; NoSQL) architectures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3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HBase - What it is not? When do not use it?</a:t>
            </a:r>
            <a:endParaRPr/>
          </a:p>
        </p:txBody>
      </p:sp>
      <p:sp>
        <p:nvSpPr>
          <p:cNvPr id="559" name="Google Shape;559;p53"/>
          <p:cNvSpPr txBox="1"/>
          <p:nvPr>
            <p:ph idx="1" type="body"/>
          </p:nvPr>
        </p:nvSpPr>
        <p:spPr>
          <a:xfrm>
            <a:off x="397120" y="1354931"/>
            <a:ext cx="83541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rPr lang="en-GB"/>
              <a:t>Do not use it when you need to: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store strongly relational data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search your data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manipulate the data by the interactive GUI 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store small number of huge files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75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4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  <p:pic>
        <p:nvPicPr>
          <p:cNvPr id="565" name="Google Shape;56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3550" y="1502125"/>
            <a:ext cx="3059600" cy="305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4754" y="1502129"/>
            <a:ext cx="2606326" cy="305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55"/>
          <p:cNvSpPr txBox="1"/>
          <p:nvPr>
            <p:ph idx="1" type="body"/>
          </p:nvPr>
        </p:nvSpPr>
        <p:spPr>
          <a:xfrm>
            <a:off x="397120" y="1354931"/>
            <a:ext cx="83541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75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Cloudera Quickstart on Docker</a:t>
            </a:r>
            <a:endParaRPr/>
          </a:p>
          <a:p>
            <a:pPr indent="0" lvl="0" marL="0" rtl="0" algn="l">
              <a:spcBef>
                <a:spcPts val="1275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HBase Tutorial</a:t>
            </a:r>
            <a:endParaRPr/>
          </a:p>
          <a:p>
            <a:pPr indent="0" lvl="0" marL="0" rtl="0" algn="l">
              <a:spcBef>
                <a:spcPts val="1275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5"/>
              </a:rPr>
              <a:t>HBaseOnDocker Demo - GitHub</a:t>
            </a:r>
            <a:endParaRPr/>
          </a:p>
          <a:p>
            <a:pPr indent="0" lvl="0" marL="0" rtl="0" algn="l">
              <a:spcBef>
                <a:spcPts val="1275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75"/>
              </a:spcBef>
              <a:spcAft>
                <a:spcPts val="100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6"/>
              </a:rPr>
              <a:t>Job Offers at Roche</a:t>
            </a:r>
            <a:endParaRPr/>
          </a:p>
        </p:txBody>
      </p:sp>
      <p:sp>
        <p:nvSpPr>
          <p:cNvPr id="572" name="Google Shape;572;p55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those who want to know more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HBase as part of Hadoop ecosystem</a:t>
            </a:r>
            <a:endParaRPr/>
          </a:p>
        </p:txBody>
      </p:sp>
      <p:sp>
        <p:nvSpPr>
          <p:cNvPr id="209" name="Google Shape;209;p34"/>
          <p:cNvSpPr txBox="1"/>
          <p:nvPr>
            <p:ph idx="1" type="body"/>
          </p:nvPr>
        </p:nvSpPr>
        <p:spPr>
          <a:xfrm>
            <a:off x="397125" y="1354925"/>
            <a:ext cx="3723300" cy="3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HBase has been developed as part of Hadoop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It is based on HDFS (Hadoop Distributed File System)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NoSQL, Columnar Database (?)</a:t>
            </a:r>
            <a:br>
              <a:rPr lang="en-GB"/>
            </a:b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Software installed on computers in cluster																																											</a:t>
            </a:r>
            <a:endParaRPr/>
          </a:p>
        </p:txBody>
      </p:sp>
      <p:pic>
        <p:nvPicPr>
          <p:cNvPr id="210" name="Google Shape;2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9542" y="1354925"/>
            <a:ext cx="4807234" cy="3575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HBase - distributed architecture</a:t>
            </a:r>
            <a:endParaRPr/>
          </a:p>
        </p:txBody>
      </p:sp>
      <p:sp>
        <p:nvSpPr>
          <p:cNvPr id="216" name="Google Shape;216;p35"/>
          <p:cNvSpPr txBox="1"/>
          <p:nvPr>
            <p:ph idx="1" type="body"/>
          </p:nvPr>
        </p:nvSpPr>
        <p:spPr>
          <a:xfrm>
            <a:off x="397123" y="1354925"/>
            <a:ext cx="2678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Data of HBase is stored on HDFS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Replication is managed by the HDFS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HMaster is usually installed on NameNode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Region Servers are usually installed on Data Nodes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SPoF </a:t>
            </a:r>
            <a:r>
              <a:rPr lang="en-GB"/>
              <a:t>resistant</a:t>
            </a:r>
            <a:r>
              <a:rPr lang="en-GB"/>
              <a:t> </a:t>
            </a:r>
            <a:endParaRPr/>
          </a:p>
        </p:txBody>
      </p:sp>
      <p:pic>
        <p:nvPicPr>
          <p:cNvPr id="217" name="Google Shape;21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6621" y="1399956"/>
            <a:ext cx="5213009" cy="3401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2100" y="1399950"/>
            <a:ext cx="5702051" cy="3573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Structure Definition</a:t>
            </a:r>
            <a:endParaRPr/>
          </a:p>
        </p:txBody>
      </p:sp>
      <p:sp>
        <p:nvSpPr>
          <p:cNvPr id="224" name="Google Shape;224;p36"/>
          <p:cNvSpPr txBox="1"/>
          <p:nvPr>
            <p:ph idx="1" type="body"/>
          </p:nvPr>
        </p:nvSpPr>
        <p:spPr>
          <a:xfrm>
            <a:off x="397123" y="1354925"/>
            <a:ext cx="2678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namespace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table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column family</a:t>
            </a:r>
            <a:endParaRPr/>
          </a:p>
        </p:txBody>
      </p:sp>
      <p:sp>
        <p:nvSpPr>
          <p:cNvPr id="225" name="Google Shape;225;p36"/>
          <p:cNvSpPr/>
          <p:nvPr/>
        </p:nvSpPr>
        <p:spPr>
          <a:xfrm>
            <a:off x="3659575" y="1146075"/>
            <a:ext cx="5484300" cy="40182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FEFEF"/>
                </a:solidFill>
              </a:rPr>
              <a:t>HBase</a:t>
            </a:r>
            <a:endParaRPr sz="1000">
              <a:solidFill>
                <a:srgbClr val="EFEFEF"/>
              </a:solidFill>
            </a:endParaRPr>
          </a:p>
        </p:txBody>
      </p:sp>
      <p:sp>
        <p:nvSpPr>
          <p:cNvPr id="226" name="Google Shape;226;p36"/>
          <p:cNvSpPr/>
          <p:nvPr/>
        </p:nvSpPr>
        <p:spPr>
          <a:xfrm>
            <a:off x="3804775" y="1439000"/>
            <a:ext cx="5045700" cy="35700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74E13"/>
                </a:solidFill>
              </a:rPr>
              <a:t>namespace: </a:t>
            </a:r>
            <a:r>
              <a:rPr b="1" lang="en-GB" sz="1000">
                <a:solidFill>
                  <a:srgbClr val="274E13"/>
                </a:solidFill>
              </a:rPr>
              <a:t>myNS</a:t>
            </a:r>
            <a:endParaRPr b="1" sz="1000">
              <a:solidFill>
                <a:srgbClr val="274E13"/>
              </a:solidFill>
            </a:endParaRPr>
          </a:p>
        </p:txBody>
      </p:sp>
      <p:sp>
        <p:nvSpPr>
          <p:cNvPr id="227" name="Google Shape;227;p36"/>
          <p:cNvSpPr/>
          <p:nvPr/>
        </p:nvSpPr>
        <p:spPr>
          <a:xfrm>
            <a:off x="3957300" y="1743775"/>
            <a:ext cx="4378200" cy="31602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table </a:t>
            </a:r>
            <a:r>
              <a:rPr b="1" lang="en-GB" sz="1000"/>
              <a:t>myNS:</a:t>
            </a:r>
            <a:r>
              <a:rPr b="1" lang="en-GB" sz="1000"/>
              <a:t>myTable</a:t>
            </a:r>
            <a:endParaRPr b="1" sz="1000"/>
          </a:p>
        </p:txBody>
      </p:sp>
      <p:sp>
        <p:nvSpPr>
          <p:cNvPr id="228" name="Google Shape;228;p36"/>
          <p:cNvSpPr/>
          <p:nvPr/>
        </p:nvSpPr>
        <p:spPr>
          <a:xfrm>
            <a:off x="4145116" y="2074931"/>
            <a:ext cx="4008000" cy="806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83F04"/>
                </a:solidFill>
              </a:rPr>
              <a:t>column family </a:t>
            </a:r>
            <a:r>
              <a:rPr b="1" lang="en-GB" sz="1000">
                <a:solidFill>
                  <a:srgbClr val="783F04"/>
                </a:solidFill>
              </a:rPr>
              <a:t>a</a:t>
            </a:r>
            <a:endParaRPr b="1" sz="1000">
              <a:solidFill>
                <a:srgbClr val="783F04"/>
              </a:solidFill>
            </a:endParaRPr>
          </a:p>
        </p:txBody>
      </p:sp>
      <p:sp>
        <p:nvSpPr>
          <p:cNvPr id="229" name="Google Shape;229;p36"/>
          <p:cNvSpPr/>
          <p:nvPr/>
        </p:nvSpPr>
        <p:spPr>
          <a:xfrm>
            <a:off x="4144871" y="2989797"/>
            <a:ext cx="4008000" cy="806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83F04"/>
                </a:solidFill>
              </a:rPr>
              <a:t>column family </a:t>
            </a:r>
            <a:r>
              <a:rPr b="1" lang="en-GB" sz="1000">
                <a:solidFill>
                  <a:srgbClr val="783F04"/>
                </a:solidFill>
              </a:rPr>
              <a:t>b</a:t>
            </a:r>
            <a:endParaRPr b="1" sz="1000">
              <a:solidFill>
                <a:srgbClr val="783F04"/>
              </a:solidFill>
            </a:endParaRPr>
          </a:p>
        </p:txBody>
      </p:sp>
      <p:sp>
        <p:nvSpPr>
          <p:cNvPr id="230" name="Google Shape;230;p36"/>
          <p:cNvSpPr/>
          <p:nvPr/>
        </p:nvSpPr>
        <p:spPr>
          <a:xfrm>
            <a:off x="4145116" y="3904664"/>
            <a:ext cx="4008000" cy="806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83F04"/>
                </a:solidFill>
              </a:rPr>
              <a:t>column family </a:t>
            </a:r>
            <a:r>
              <a:rPr b="1" lang="en-GB" sz="1000">
                <a:solidFill>
                  <a:srgbClr val="783F04"/>
                </a:solidFill>
              </a:rPr>
              <a:t>c</a:t>
            </a:r>
            <a:endParaRPr b="1" sz="1000">
              <a:solidFill>
                <a:srgbClr val="783F0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Structure</a:t>
            </a:r>
            <a:endParaRPr/>
          </a:p>
        </p:txBody>
      </p:sp>
      <p:sp>
        <p:nvSpPr>
          <p:cNvPr id="236" name="Google Shape;236;p37"/>
          <p:cNvSpPr txBox="1"/>
          <p:nvPr>
            <p:ph idx="1" type="body"/>
          </p:nvPr>
        </p:nvSpPr>
        <p:spPr>
          <a:xfrm>
            <a:off x="438023" y="1039000"/>
            <a:ext cx="24555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75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row is idetified by </a:t>
            </a:r>
            <a:r>
              <a:rPr b="1" lang="en-GB" sz="1200"/>
              <a:t>rowkey</a:t>
            </a:r>
            <a:endParaRPr b="1"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rows are sorted by the rowkeys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in each </a:t>
            </a:r>
            <a:r>
              <a:rPr b="1" lang="en-GB" sz="1200"/>
              <a:t>column family</a:t>
            </a:r>
            <a:r>
              <a:rPr lang="en-GB" sz="1200"/>
              <a:t> row may have any number of </a:t>
            </a:r>
            <a:r>
              <a:rPr b="1" lang="en-GB" sz="1200"/>
              <a:t>cells</a:t>
            </a:r>
            <a:r>
              <a:rPr lang="en-GB" sz="1200"/>
              <a:t> with any set of distinct </a:t>
            </a:r>
            <a:r>
              <a:rPr b="1" lang="en-GB" sz="1200"/>
              <a:t>qualifiers</a:t>
            </a:r>
            <a:r>
              <a:rPr lang="en-GB" sz="1200"/>
              <a:t> and value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both cq and value can be any byte array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column cannot have NULL as value or qualifier</a:t>
            </a:r>
            <a:endParaRPr sz="1200"/>
          </a:p>
          <a:p>
            <a:pPr indent="0" lvl="0" marL="457200" rtl="0" algn="l">
              <a:spcBef>
                <a:spcPts val="1275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37" name="Google Shape;237;p37"/>
          <p:cNvSpPr/>
          <p:nvPr/>
        </p:nvSpPr>
        <p:spPr>
          <a:xfrm>
            <a:off x="3217900" y="1130400"/>
            <a:ext cx="5722800" cy="33540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table </a:t>
            </a:r>
            <a:r>
              <a:rPr b="1" lang="en-GB" sz="1000"/>
              <a:t>myNS:myTable</a:t>
            </a:r>
            <a:endParaRPr b="1" sz="1000"/>
          </a:p>
        </p:txBody>
      </p:sp>
      <p:sp>
        <p:nvSpPr>
          <p:cNvPr id="238" name="Google Shape;238;p37"/>
          <p:cNvSpPr/>
          <p:nvPr/>
        </p:nvSpPr>
        <p:spPr>
          <a:xfrm>
            <a:off x="4857845" y="1495425"/>
            <a:ext cx="1232700" cy="2771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0000"/>
                </a:solidFill>
              </a:rPr>
              <a:t>column family </a:t>
            </a:r>
            <a:r>
              <a:rPr b="1" lang="en-GB" sz="1000">
                <a:solidFill>
                  <a:srgbClr val="FF0000"/>
                </a:solidFill>
              </a:rPr>
              <a:t>a</a:t>
            </a:r>
            <a:endParaRPr b="1" sz="1000">
              <a:solidFill>
                <a:srgbClr val="FF0000"/>
              </a:solidFill>
            </a:endParaRPr>
          </a:p>
        </p:txBody>
      </p:sp>
      <p:sp>
        <p:nvSpPr>
          <p:cNvPr id="239" name="Google Shape;239;p37"/>
          <p:cNvSpPr/>
          <p:nvPr/>
        </p:nvSpPr>
        <p:spPr>
          <a:xfrm>
            <a:off x="6222850" y="1495426"/>
            <a:ext cx="1232700" cy="2771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38761D"/>
                </a:solidFill>
              </a:rPr>
              <a:t>column family </a:t>
            </a:r>
            <a:r>
              <a:rPr b="1" lang="en-GB" sz="1000">
                <a:solidFill>
                  <a:srgbClr val="38761D"/>
                </a:solidFill>
              </a:rPr>
              <a:t>b</a:t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240" name="Google Shape;240;p37"/>
          <p:cNvSpPr/>
          <p:nvPr/>
        </p:nvSpPr>
        <p:spPr>
          <a:xfrm>
            <a:off x="7587845" y="1495424"/>
            <a:ext cx="1071600" cy="2771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0000FF"/>
                </a:solidFill>
              </a:rPr>
              <a:t>column family </a:t>
            </a:r>
            <a:r>
              <a:rPr b="1" lang="en-GB" sz="1000">
                <a:solidFill>
                  <a:srgbClr val="0000FF"/>
                </a:solidFill>
              </a:rPr>
              <a:t>c</a:t>
            </a:r>
            <a:endParaRPr b="1" sz="1000">
              <a:solidFill>
                <a:srgbClr val="0000FF"/>
              </a:solidFill>
            </a:endParaRPr>
          </a:p>
        </p:txBody>
      </p:sp>
      <p:sp>
        <p:nvSpPr>
          <p:cNvPr id="241" name="Google Shape;241;p37"/>
          <p:cNvSpPr/>
          <p:nvPr/>
        </p:nvSpPr>
        <p:spPr>
          <a:xfrm>
            <a:off x="3657225" y="1799550"/>
            <a:ext cx="5190900" cy="659100"/>
          </a:xfrm>
          <a:prstGeom prst="rect">
            <a:avLst/>
          </a:prstGeom>
          <a:solidFill>
            <a:srgbClr val="63AC7B">
              <a:alpha val="3184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rowkey</a:t>
            </a:r>
            <a:br>
              <a:rPr lang="en-GB" sz="1000"/>
            </a:br>
            <a:r>
              <a:rPr b="1" lang="en-GB" sz="1000"/>
              <a:t>a7dkegh79</a:t>
            </a:r>
            <a:endParaRPr b="1" sz="1000"/>
          </a:p>
        </p:txBody>
      </p:sp>
      <p:sp>
        <p:nvSpPr>
          <p:cNvPr id="242" name="Google Shape;242;p37"/>
          <p:cNvSpPr/>
          <p:nvPr/>
        </p:nvSpPr>
        <p:spPr>
          <a:xfrm>
            <a:off x="3657225" y="2641375"/>
            <a:ext cx="5190900" cy="659100"/>
          </a:xfrm>
          <a:prstGeom prst="rect">
            <a:avLst/>
          </a:prstGeom>
          <a:solidFill>
            <a:srgbClr val="63AC7B">
              <a:alpha val="3184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rowkey</a:t>
            </a:r>
            <a:br>
              <a:rPr lang="en-GB" sz="1000"/>
            </a:br>
            <a:r>
              <a:rPr b="1" lang="en-GB" sz="1000"/>
              <a:t>c382374</a:t>
            </a:r>
            <a:endParaRPr sz="1000"/>
          </a:p>
        </p:txBody>
      </p:sp>
      <p:sp>
        <p:nvSpPr>
          <p:cNvPr id="243" name="Google Shape;243;p37"/>
          <p:cNvSpPr/>
          <p:nvPr/>
        </p:nvSpPr>
        <p:spPr>
          <a:xfrm>
            <a:off x="3657225" y="3483200"/>
            <a:ext cx="5190900" cy="659100"/>
          </a:xfrm>
          <a:prstGeom prst="rect">
            <a:avLst/>
          </a:prstGeom>
          <a:solidFill>
            <a:srgbClr val="63AC7B">
              <a:alpha val="3184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rowkey</a:t>
            </a:r>
            <a:br>
              <a:rPr lang="en-GB" sz="1000"/>
            </a:br>
            <a:r>
              <a:rPr b="1" lang="en-GB" sz="1000"/>
              <a:t>z48hdsh65</a:t>
            </a:r>
            <a:endParaRPr sz="1000"/>
          </a:p>
        </p:txBody>
      </p:sp>
      <p:cxnSp>
        <p:nvCxnSpPr>
          <p:cNvPr id="244" name="Google Shape;244;p37"/>
          <p:cNvCxnSpPr/>
          <p:nvPr/>
        </p:nvCxnSpPr>
        <p:spPr>
          <a:xfrm>
            <a:off x="3488250" y="1867125"/>
            <a:ext cx="20400" cy="2210400"/>
          </a:xfrm>
          <a:prstGeom prst="straightConnector1">
            <a:avLst/>
          </a:prstGeom>
          <a:noFill/>
          <a:ln cap="flat" cmpd="sng" w="28575">
            <a:solidFill>
              <a:srgbClr val="92929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5" name="Google Shape;245;p37"/>
          <p:cNvSpPr txBox="1"/>
          <p:nvPr/>
        </p:nvSpPr>
        <p:spPr>
          <a:xfrm>
            <a:off x="3255200" y="1366850"/>
            <a:ext cx="7062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999999"/>
                </a:solidFill>
              </a:rPr>
              <a:t>rowkeys </a:t>
            </a:r>
            <a:br>
              <a:rPr b="1" lang="en-GB" sz="800">
                <a:solidFill>
                  <a:srgbClr val="999999"/>
                </a:solidFill>
              </a:rPr>
            </a:br>
            <a:r>
              <a:rPr b="1" lang="en-GB" sz="800">
                <a:solidFill>
                  <a:srgbClr val="999999"/>
                </a:solidFill>
              </a:rPr>
              <a:t>are</a:t>
            </a:r>
            <a:br>
              <a:rPr b="1" lang="en-GB" sz="800">
                <a:solidFill>
                  <a:srgbClr val="999999"/>
                </a:solidFill>
              </a:rPr>
            </a:br>
            <a:r>
              <a:rPr b="1" lang="en-GB" sz="800">
                <a:solidFill>
                  <a:srgbClr val="999999"/>
                </a:solidFill>
              </a:rPr>
              <a:t>sorted</a:t>
            </a:r>
            <a:endParaRPr b="1" sz="800">
              <a:solidFill>
                <a:srgbClr val="999999"/>
              </a:solidFill>
            </a:endParaRPr>
          </a:p>
        </p:txBody>
      </p:sp>
      <p:sp>
        <p:nvSpPr>
          <p:cNvPr id="246" name="Google Shape;246;p37"/>
          <p:cNvSpPr/>
          <p:nvPr/>
        </p:nvSpPr>
        <p:spPr>
          <a:xfrm>
            <a:off x="4954925" y="1894175"/>
            <a:ext cx="128400" cy="1353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7"/>
          <p:cNvSpPr/>
          <p:nvPr/>
        </p:nvSpPr>
        <p:spPr>
          <a:xfrm>
            <a:off x="5147875" y="1894175"/>
            <a:ext cx="128400" cy="1353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7"/>
          <p:cNvSpPr/>
          <p:nvPr/>
        </p:nvSpPr>
        <p:spPr>
          <a:xfrm>
            <a:off x="7668975" y="1894175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7"/>
          <p:cNvSpPr/>
          <p:nvPr/>
        </p:nvSpPr>
        <p:spPr>
          <a:xfrm>
            <a:off x="7861925" y="1894175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7"/>
          <p:cNvSpPr/>
          <p:nvPr/>
        </p:nvSpPr>
        <p:spPr>
          <a:xfrm>
            <a:off x="8054875" y="1894175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7"/>
          <p:cNvSpPr/>
          <p:nvPr/>
        </p:nvSpPr>
        <p:spPr>
          <a:xfrm>
            <a:off x="4954925" y="2739750"/>
            <a:ext cx="128400" cy="1353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7"/>
          <p:cNvSpPr/>
          <p:nvPr/>
        </p:nvSpPr>
        <p:spPr>
          <a:xfrm>
            <a:off x="5533775" y="2739750"/>
            <a:ext cx="128400" cy="1353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7"/>
          <p:cNvSpPr/>
          <p:nvPr/>
        </p:nvSpPr>
        <p:spPr>
          <a:xfrm>
            <a:off x="6311950" y="2715275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7"/>
          <p:cNvSpPr/>
          <p:nvPr/>
        </p:nvSpPr>
        <p:spPr>
          <a:xfrm>
            <a:off x="6504900" y="2715275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7"/>
          <p:cNvSpPr/>
          <p:nvPr/>
        </p:nvSpPr>
        <p:spPr>
          <a:xfrm>
            <a:off x="6697850" y="2715275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7"/>
          <p:cNvSpPr/>
          <p:nvPr/>
        </p:nvSpPr>
        <p:spPr>
          <a:xfrm>
            <a:off x="6890800" y="2715275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7"/>
          <p:cNvSpPr/>
          <p:nvPr/>
        </p:nvSpPr>
        <p:spPr>
          <a:xfrm>
            <a:off x="7668975" y="2739750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7"/>
          <p:cNvSpPr/>
          <p:nvPr/>
        </p:nvSpPr>
        <p:spPr>
          <a:xfrm>
            <a:off x="7861925" y="2739750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7"/>
          <p:cNvSpPr/>
          <p:nvPr/>
        </p:nvSpPr>
        <p:spPr>
          <a:xfrm>
            <a:off x="8054875" y="2739750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7"/>
          <p:cNvSpPr/>
          <p:nvPr/>
        </p:nvSpPr>
        <p:spPr>
          <a:xfrm>
            <a:off x="4954925" y="3585325"/>
            <a:ext cx="128400" cy="1353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7"/>
          <p:cNvSpPr/>
          <p:nvPr/>
        </p:nvSpPr>
        <p:spPr>
          <a:xfrm>
            <a:off x="5147875" y="3585325"/>
            <a:ext cx="128400" cy="1353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7"/>
          <p:cNvSpPr/>
          <p:nvPr/>
        </p:nvSpPr>
        <p:spPr>
          <a:xfrm>
            <a:off x="5533775" y="3585325"/>
            <a:ext cx="128400" cy="1353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7"/>
          <p:cNvSpPr/>
          <p:nvPr/>
        </p:nvSpPr>
        <p:spPr>
          <a:xfrm>
            <a:off x="6311950" y="3616575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7"/>
          <p:cNvSpPr/>
          <p:nvPr/>
        </p:nvSpPr>
        <p:spPr>
          <a:xfrm>
            <a:off x="6504900" y="3616575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7"/>
          <p:cNvSpPr/>
          <p:nvPr/>
        </p:nvSpPr>
        <p:spPr>
          <a:xfrm>
            <a:off x="6697850" y="3616575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7"/>
          <p:cNvSpPr/>
          <p:nvPr/>
        </p:nvSpPr>
        <p:spPr>
          <a:xfrm>
            <a:off x="6890800" y="3616575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7"/>
          <p:cNvSpPr/>
          <p:nvPr/>
        </p:nvSpPr>
        <p:spPr>
          <a:xfrm>
            <a:off x="7668975" y="3585325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7"/>
          <p:cNvSpPr/>
          <p:nvPr/>
        </p:nvSpPr>
        <p:spPr>
          <a:xfrm>
            <a:off x="8247825" y="3585325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7"/>
          <p:cNvSpPr/>
          <p:nvPr/>
        </p:nvSpPr>
        <p:spPr>
          <a:xfrm>
            <a:off x="7668975" y="3813250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7"/>
          <p:cNvSpPr/>
          <p:nvPr/>
        </p:nvSpPr>
        <p:spPr>
          <a:xfrm>
            <a:off x="7861925" y="3813250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7"/>
          <p:cNvSpPr/>
          <p:nvPr/>
        </p:nvSpPr>
        <p:spPr>
          <a:xfrm>
            <a:off x="8054875" y="3813250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7"/>
          <p:cNvSpPr/>
          <p:nvPr/>
        </p:nvSpPr>
        <p:spPr>
          <a:xfrm>
            <a:off x="6311950" y="3813250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7"/>
          <p:cNvSpPr/>
          <p:nvPr/>
        </p:nvSpPr>
        <p:spPr>
          <a:xfrm>
            <a:off x="6504900" y="3813250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7"/>
          <p:cNvSpPr/>
          <p:nvPr/>
        </p:nvSpPr>
        <p:spPr>
          <a:xfrm>
            <a:off x="6697850" y="3813250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7"/>
          <p:cNvSpPr/>
          <p:nvPr/>
        </p:nvSpPr>
        <p:spPr>
          <a:xfrm>
            <a:off x="6890800" y="3813250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7"/>
          <p:cNvSpPr/>
          <p:nvPr/>
        </p:nvSpPr>
        <p:spPr>
          <a:xfrm>
            <a:off x="6311950" y="2903275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7"/>
          <p:cNvSpPr/>
          <p:nvPr/>
        </p:nvSpPr>
        <p:spPr>
          <a:xfrm>
            <a:off x="6504900" y="2903275"/>
            <a:ext cx="128400" cy="135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7"/>
          <p:cNvSpPr/>
          <p:nvPr/>
        </p:nvSpPr>
        <p:spPr>
          <a:xfrm>
            <a:off x="7668975" y="2127875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7"/>
          <p:cNvSpPr/>
          <p:nvPr/>
        </p:nvSpPr>
        <p:spPr>
          <a:xfrm>
            <a:off x="7861925" y="2127875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7"/>
          <p:cNvSpPr/>
          <p:nvPr/>
        </p:nvSpPr>
        <p:spPr>
          <a:xfrm>
            <a:off x="8054875" y="2127875"/>
            <a:ext cx="128400" cy="135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7"/>
          <p:cNvSpPr txBox="1"/>
          <p:nvPr/>
        </p:nvSpPr>
        <p:spPr>
          <a:xfrm>
            <a:off x="3172600" y="4484400"/>
            <a:ext cx="55152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Cell is defined by</a:t>
            </a:r>
            <a:r>
              <a:rPr i="1" lang="en-GB" sz="1000"/>
              <a:t>:</a:t>
            </a:r>
            <a:r>
              <a:rPr lang="en-GB" sz="1000"/>
              <a:t> </a:t>
            </a:r>
            <a:r>
              <a:rPr b="1" lang="en-GB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tablename</a:t>
            </a:r>
            <a:r>
              <a:rPr b="1" lang="en-GB" sz="1000">
                <a:latin typeface="Courier New"/>
                <a:ea typeface="Courier New"/>
                <a:cs typeface="Courier New"/>
                <a:sym typeface="Courier New"/>
              </a:rPr>
              <a:t>, rowkey, </a:t>
            </a:r>
            <a:r>
              <a:rPr b="1" lang="en-GB" sz="1000">
                <a:solidFill>
                  <a:srgbClr val="20124D"/>
                </a:solidFill>
                <a:latin typeface="Courier New"/>
                <a:ea typeface="Courier New"/>
                <a:cs typeface="Courier New"/>
                <a:sym typeface="Courier New"/>
              </a:rPr>
              <a:t>column family and column qualifier</a:t>
            </a:r>
            <a:endParaRPr b="1" sz="1000">
              <a:solidFill>
                <a:srgbClr val="20124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000"/>
              <a:t>Example: 	</a:t>
            </a:r>
            <a:r>
              <a:rPr b="1" lang="en-GB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myNS:myTable</a:t>
            </a:r>
            <a:r>
              <a:rPr b="1" lang="en-GB" sz="1000">
                <a:latin typeface="Courier New"/>
                <a:ea typeface="Courier New"/>
                <a:cs typeface="Courier New"/>
                <a:sym typeface="Courier New"/>
              </a:rPr>
              <a:t>, a7dkegh79, </a:t>
            </a:r>
            <a:r>
              <a:rPr b="1" lang="en-GB" sz="1000">
                <a:solidFill>
                  <a:srgbClr val="20124D"/>
                </a:solidFill>
                <a:latin typeface="Courier New"/>
                <a:ea typeface="Courier New"/>
                <a:cs typeface="Courier New"/>
                <a:sym typeface="Courier New"/>
              </a:rPr>
              <a:t>a:myColumn</a:t>
            </a:r>
            <a:endParaRPr b="1" sz="1000">
              <a:solidFill>
                <a:srgbClr val="20124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8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Security Levels</a:t>
            </a:r>
            <a:endParaRPr/>
          </a:p>
        </p:txBody>
      </p:sp>
      <p:sp>
        <p:nvSpPr>
          <p:cNvPr id="287" name="Google Shape;287;p38"/>
          <p:cNvSpPr txBox="1"/>
          <p:nvPr>
            <p:ph idx="1" type="body"/>
          </p:nvPr>
        </p:nvSpPr>
        <p:spPr>
          <a:xfrm>
            <a:off x="179625" y="1354925"/>
            <a:ext cx="4044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000">
                <a:highlight>
                  <a:srgbClr val="FFF2CC"/>
                </a:highlight>
                <a:latin typeface="Courier New"/>
                <a:ea typeface="Courier New"/>
                <a:cs typeface="Courier New"/>
                <a:sym typeface="Courier New"/>
              </a:rPr>
              <a:t>grant ‘</a:t>
            </a:r>
            <a:r>
              <a:rPr b="1" lang="en-GB" sz="1000">
                <a:highlight>
                  <a:srgbClr val="FFF2CC"/>
                </a:highlight>
                <a:latin typeface="Courier New"/>
                <a:ea typeface="Courier New"/>
                <a:cs typeface="Courier New"/>
                <a:sym typeface="Courier New"/>
              </a:rPr>
              <a:t>{who}</a:t>
            </a:r>
            <a:r>
              <a:rPr lang="en-GB" sz="1000">
                <a:highlight>
                  <a:srgbClr val="FFF2CC"/>
                </a:highlight>
                <a:latin typeface="Courier New"/>
                <a:ea typeface="Courier New"/>
                <a:cs typeface="Courier New"/>
                <a:sym typeface="Courier New"/>
              </a:rPr>
              <a:t>’, ‘</a:t>
            </a:r>
            <a:r>
              <a:rPr b="1" lang="en-GB" sz="1000">
                <a:solidFill>
                  <a:srgbClr val="1C4587"/>
                </a:solidFill>
                <a:highlight>
                  <a:srgbClr val="FFF2CC"/>
                </a:highlight>
                <a:latin typeface="Courier New"/>
                <a:ea typeface="Courier New"/>
                <a:cs typeface="Courier New"/>
                <a:sym typeface="Courier New"/>
              </a:rPr>
              <a:t>{rights}</a:t>
            </a:r>
            <a:r>
              <a:rPr lang="en-GB" sz="1000">
                <a:highlight>
                  <a:srgbClr val="FFF2CC"/>
                </a:highlight>
                <a:latin typeface="Courier New"/>
                <a:ea typeface="Courier New"/>
                <a:cs typeface="Courier New"/>
                <a:sym typeface="Courier New"/>
              </a:rPr>
              <a:t>’, ‘</a:t>
            </a:r>
            <a:r>
              <a:rPr b="1" lang="en-GB" sz="1000">
                <a:solidFill>
                  <a:srgbClr val="FF0000"/>
                </a:solidFill>
                <a:highlight>
                  <a:srgbClr val="FFF2CC"/>
                </a:highlight>
                <a:latin typeface="Courier New"/>
                <a:ea typeface="Courier New"/>
                <a:cs typeface="Courier New"/>
                <a:sym typeface="Courier New"/>
              </a:rPr>
              <a:t>{scope}</a:t>
            </a:r>
            <a:r>
              <a:rPr lang="en-GB" sz="1000">
                <a:highlight>
                  <a:srgbClr val="FFF2CC"/>
                </a:highlight>
                <a:latin typeface="Courier New"/>
                <a:ea typeface="Courier New"/>
                <a:cs typeface="Courier New"/>
                <a:sym typeface="Courier New"/>
              </a:rPr>
              <a:t>’</a:t>
            </a:r>
            <a:endParaRPr sz="1000">
              <a:highlight>
                <a:srgbClr val="FFF2C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135566" lvl="0" marL="243516" rtl="0" algn="l">
              <a:spcBef>
                <a:spcPts val="1275"/>
              </a:spcBef>
              <a:spcAft>
                <a:spcPts val="0"/>
              </a:spcAft>
              <a:buNone/>
            </a:pPr>
            <a:r>
              <a:rPr b="1" lang="en-GB" sz="1000">
                <a:latin typeface="Courier New"/>
                <a:ea typeface="Courier New"/>
                <a:cs typeface="Courier New"/>
                <a:sym typeface="Courier New"/>
              </a:rPr>
              <a:t>{who}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-135566" lvl="0" marL="243516" rtl="0" algn="l">
              <a:spcBef>
                <a:spcPts val="1275"/>
              </a:spcBef>
              <a:spcAft>
                <a:spcPts val="0"/>
              </a:spcAft>
              <a:buNone/>
            </a:pPr>
            <a:r>
              <a:rPr lang="en-GB" sz="1000">
                <a:latin typeface="Courier New"/>
                <a:ea typeface="Courier New"/>
                <a:cs typeface="Courier New"/>
                <a:sym typeface="Courier New"/>
              </a:rPr>
              <a:t>user, group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-135566" lvl="0" marL="243516" rtl="0" algn="l">
              <a:spcBef>
                <a:spcPts val="1275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1C4587"/>
                </a:solidFill>
                <a:latin typeface="Courier New"/>
                <a:ea typeface="Courier New"/>
                <a:cs typeface="Courier New"/>
                <a:sym typeface="Courier New"/>
              </a:rPr>
              <a:t>{rights}</a:t>
            </a:r>
            <a:endParaRPr b="1" sz="1000">
              <a:solidFill>
                <a:srgbClr val="1C458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35566" lvl="0" marL="243516" rtl="0" algn="l">
              <a:spcBef>
                <a:spcPts val="1275"/>
              </a:spcBef>
              <a:spcAft>
                <a:spcPts val="0"/>
              </a:spcAft>
              <a:buNone/>
            </a:pPr>
            <a:r>
              <a:rPr lang="en-GB" sz="1000">
                <a:latin typeface="Courier New"/>
                <a:ea typeface="Courier New"/>
                <a:cs typeface="Courier New"/>
                <a:sym typeface="Courier New"/>
              </a:rPr>
              <a:t>R(ead), W(rite), C(reate), A(dmin)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-135566" lvl="0" marL="243516" rtl="0" algn="l">
              <a:spcBef>
                <a:spcPts val="1275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{scope}</a:t>
            </a:r>
            <a:endParaRPr b="1" sz="100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135566" lvl="0" marL="243516" rtl="0" algn="l">
              <a:spcBef>
                <a:spcPts val="1275"/>
              </a:spcBef>
              <a:spcAft>
                <a:spcPts val="1000"/>
              </a:spcAft>
              <a:buNone/>
            </a:pPr>
            <a:r>
              <a:rPr lang="en-GB" sz="1000">
                <a:latin typeface="Courier New"/>
                <a:ea typeface="Courier New"/>
                <a:cs typeface="Courier New"/>
                <a:sym typeface="Courier New"/>
              </a:rPr>
              <a:t>namespace, table, column family, column qualifier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8" name="Google Shape;288;p38"/>
          <p:cNvSpPr/>
          <p:nvPr/>
        </p:nvSpPr>
        <p:spPr>
          <a:xfrm>
            <a:off x="4648975" y="1519975"/>
            <a:ext cx="4279500" cy="33540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FEFEF"/>
                </a:solidFill>
              </a:rPr>
              <a:t>HBase</a:t>
            </a:r>
            <a:endParaRPr sz="1000">
              <a:solidFill>
                <a:srgbClr val="EFEFEF"/>
              </a:solidFill>
            </a:endParaRPr>
          </a:p>
        </p:txBody>
      </p:sp>
      <p:sp>
        <p:nvSpPr>
          <p:cNvPr id="289" name="Google Shape;289;p38"/>
          <p:cNvSpPr/>
          <p:nvPr/>
        </p:nvSpPr>
        <p:spPr>
          <a:xfrm>
            <a:off x="4762281" y="1764479"/>
            <a:ext cx="4037400" cy="2979900"/>
          </a:xfrm>
          <a:prstGeom prst="rect">
            <a:avLst/>
          </a:prstGeom>
          <a:solidFill>
            <a:srgbClr val="D9EAD3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274E13"/>
                </a:solidFill>
              </a:rPr>
              <a:t>namespace: </a:t>
            </a:r>
            <a:r>
              <a:rPr b="1" lang="en-GB" sz="1000">
                <a:solidFill>
                  <a:srgbClr val="274E13"/>
                </a:solidFill>
              </a:rPr>
              <a:t>myNS</a:t>
            </a:r>
            <a:endParaRPr b="1" sz="1000">
              <a:solidFill>
                <a:srgbClr val="274E13"/>
              </a:solidFill>
            </a:endParaRPr>
          </a:p>
        </p:txBody>
      </p:sp>
      <p:sp>
        <p:nvSpPr>
          <p:cNvPr id="290" name="Google Shape;290;p38"/>
          <p:cNvSpPr/>
          <p:nvPr/>
        </p:nvSpPr>
        <p:spPr>
          <a:xfrm>
            <a:off x="4881302" y="2018871"/>
            <a:ext cx="3722700" cy="2535600"/>
          </a:xfrm>
          <a:prstGeom prst="rect">
            <a:avLst/>
          </a:prstGeom>
          <a:solidFill>
            <a:srgbClr val="D0E0E3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table </a:t>
            </a:r>
            <a:r>
              <a:rPr b="1" lang="en-GB" sz="1000"/>
              <a:t>myNS:myTable</a:t>
            </a:r>
            <a:endParaRPr b="1" sz="1000"/>
          </a:p>
        </p:txBody>
      </p:sp>
      <p:sp>
        <p:nvSpPr>
          <p:cNvPr id="291" name="Google Shape;291;p38"/>
          <p:cNvSpPr/>
          <p:nvPr/>
        </p:nvSpPr>
        <p:spPr>
          <a:xfrm>
            <a:off x="5041012" y="2284571"/>
            <a:ext cx="3408000" cy="647100"/>
          </a:xfrm>
          <a:prstGeom prst="rect">
            <a:avLst/>
          </a:prstGeom>
          <a:solidFill>
            <a:srgbClr val="FFF2CC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783F04"/>
                </a:solidFill>
              </a:rPr>
              <a:t>column family </a:t>
            </a:r>
            <a:r>
              <a:rPr b="1" lang="en-GB" sz="1000">
                <a:solidFill>
                  <a:srgbClr val="783F04"/>
                </a:solidFill>
              </a:rPr>
              <a:t>a</a:t>
            </a:r>
            <a:endParaRPr b="1" sz="1000">
              <a:solidFill>
                <a:srgbClr val="783F04"/>
              </a:solidFill>
            </a:endParaRPr>
          </a:p>
        </p:txBody>
      </p:sp>
      <p:sp>
        <p:nvSpPr>
          <p:cNvPr id="292" name="Google Shape;292;p38"/>
          <p:cNvSpPr/>
          <p:nvPr/>
        </p:nvSpPr>
        <p:spPr>
          <a:xfrm>
            <a:off x="5040804" y="3018604"/>
            <a:ext cx="3408000" cy="647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38761D"/>
                </a:solidFill>
              </a:rPr>
              <a:t>column family </a:t>
            </a:r>
            <a:r>
              <a:rPr b="1" lang="en-GB" sz="1000">
                <a:solidFill>
                  <a:srgbClr val="38761D"/>
                </a:solidFill>
              </a:rPr>
              <a:t>b</a:t>
            </a:r>
            <a:endParaRPr b="1" sz="1000">
              <a:solidFill>
                <a:srgbClr val="38761D"/>
              </a:solidFill>
            </a:endParaRPr>
          </a:p>
        </p:txBody>
      </p:sp>
      <p:sp>
        <p:nvSpPr>
          <p:cNvPr id="293" name="Google Shape;293;p38"/>
          <p:cNvSpPr/>
          <p:nvPr/>
        </p:nvSpPr>
        <p:spPr>
          <a:xfrm>
            <a:off x="5041012" y="3752637"/>
            <a:ext cx="3408000" cy="647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1C4587"/>
                </a:solidFill>
              </a:rPr>
              <a:t>column family </a:t>
            </a:r>
            <a:r>
              <a:rPr b="1" lang="en-GB" sz="1000">
                <a:solidFill>
                  <a:srgbClr val="1C4587"/>
                </a:solidFill>
              </a:rPr>
              <a:t>c</a:t>
            </a:r>
            <a:endParaRPr b="1" sz="1000">
              <a:solidFill>
                <a:srgbClr val="1C4587"/>
              </a:solidFill>
            </a:endParaRPr>
          </a:p>
        </p:txBody>
      </p:sp>
      <p:sp>
        <p:nvSpPr>
          <p:cNvPr id="294" name="Google Shape;294;p38"/>
          <p:cNvSpPr/>
          <p:nvPr/>
        </p:nvSpPr>
        <p:spPr>
          <a:xfrm>
            <a:off x="6941795" y="2412228"/>
            <a:ext cx="180000" cy="159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8"/>
          <p:cNvSpPr/>
          <p:nvPr/>
        </p:nvSpPr>
        <p:spPr>
          <a:xfrm>
            <a:off x="6191692" y="2412228"/>
            <a:ext cx="180000" cy="159600"/>
          </a:xfrm>
          <a:prstGeom prst="rect">
            <a:avLst/>
          </a:prstGeom>
          <a:solidFill>
            <a:srgbClr val="EA9999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8"/>
          <p:cNvSpPr/>
          <p:nvPr/>
        </p:nvSpPr>
        <p:spPr>
          <a:xfrm>
            <a:off x="7441801" y="3174640"/>
            <a:ext cx="180000" cy="1596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8"/>
          <p:cNvSpPr/>
          <p:nvPr/>
        </p:nvSpPr>
        <p:spPr>
          <a:xfrm>
            <a:off x="6191692" y="3174640"/>
            <a:ext cx="180000" cy="1596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8"/>
          <p:cNvSpPr/>
          <p:nvPr/>
        </p:nvSpPr>
        <p:spPr>
          <a:xfrm>
            <a:off x="6441720" y="3895745"/>
            <a:ext cx="180000" cy="159600"/>
          </a:xfrm>
          <a:prstGeom prst="rect">
            <a:avLst/>
          </a:prstGeom>
          <a:solidFill>
            <a:srgbClr val="6FA8DC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8"/>
          <p:cNvSpPr/>
          <p:nvPr/>
        </p:nvSpPr>
        <p:spPr>
          <a:xfrm>
            <a:off x="6191692" y="3895745"/>
            <a:ext cx="180000" cy="159600"/>
          </a:xfrm>
          <a:prstGeom prst="rect">
            <a:avLst/>
          </a:prstGeom>
          <a:solidFill>
            <a:srgbClr val="6FA8DC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8"/>
          <p:cNvSpPr/>
          <p:nvPr/>
        </p:nvSpPr>
        <p:spPr>
          <a:xfrm>
            <a:off x="6441716" y="2412228"/>
            <a:ext cx="180000" cy="159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8"/>
          <p:cNvSpPr/>
          <p:nvPr/>
        </p:nvSpPr>
        <p:spPr>
          <a:xfrm>
            <a:off x="6691740" y="2412228"/>
            <a:ext cx="180000" cy="159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8"/>
          <p:cNvSpPr/>
          <p:nvPr/>
        </p:nvSpPr>
        <p:spPr>
          <a:xfrm>
            <a:off x="6441716" y="3174640"/>
            <a:ext cx="180000" cy="1596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8"/>
          <p:cNvSpPr/>
          <p:nvPr/>
        </p:nvSpPr>
        <p:spPr>
          <a:xfrm>
            <a:off x="6691740" y="3174640"/>
            <a:ext cx="180000" cy="1596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8"/>
          <p:cNvSpPr/>
          <p:nvPr/>
        </p:nvSpPr>
        <p:spPr>
          <a:xfrm>
            <a:off x="6941763" y="3174640"/>
            <a:ext cx="180000" cy="1596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8"/>
          <p:cNvSpPr/>
          <p:nvPr/>
        </p:nvSpPr>
        <p:spPr>
          <a:xfrm>
            <a:off x="7191787" y="3174640"/>
            <a:ext cx="180000" cy="1596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9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Regions</a:t>
            </a:r>
            <a:endParaRPr/>
          </a:p>
        </p:txBody>
      </p:sp>
      <p:sp>
        <p:nvSpPr>
          <p:cNvPr id="311" name="Google Shape;311;p39"/>
          <p:cNvSpPr txBox="1"/>
          <p:nvPr>
            <p:ph idx="1" type="body"/>
          </p:nvPr>
        </p:nvSpPr>
        <p:spPr>
          <a:xfrm>
            <a:off x="397123" y="1138075"/>
            <a:ext cx="3320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75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When the table is too big, it is divided into number of regions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Number of regions grows together with amount of data in table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Each cf per region block is a separate file stored on HDFS</a:t>
            </a:r>
            <a:endParaRPr sz="1200"/>
          </a:p>
        </p:txBody>
      </p:sp>
      <p:sp>
        <p:nvSpPr>
          <p:cNvPr id="312" name="Google Shape;312;p39"/>
          <p:cNvSpPr/>
          <p:nvPr/>
        </p:nvSpPr>
        <p:spPr>
          <a:xfrm>
            <a:off x="3981225" y="1243550"/>
            <a:ext cx="4992600" cy="33540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table </a:t>
            </a:r>
            <a:r>
              <a:rPr b="1" lang="en-GB" sz="1000"/>
              <a:t>myNS:myTable</a:t>
            </a:r>
            <a:endParaRPr b="1" sz="1000"/>
          </a:p>
        </p:txBody>
      </p:sp>
      <p:grpSp>
        <p:nvGrpSpPr>
          <p:cNvPr id="313" name="Google Shape;313;p39"/>
          <p:cNvGrpSpPr/>
          <p:nvPr/>
        </p:nvGrpSpPr>
        <p:grpSpPr>
          <a:xfrm>
            <a:off x="5042530" y="1797785"/>
            <a:ext cx="3811727" cy="2581834"/>
            <a:chOff x="4708745" y="1000275"/>
            <a:chExt cx="3962706" cy="2771101"/>
          </a:xfrm>
        </p:grpSpPr>
        <p:sp>
          <p:nvSpPr>
            <p:cNvPr id="314" name="Google Shape;314;p39"/>
            <p:cNvSpPr/>
            <p:nvPr/>
          </p:nvSpPr>
          <p:spPr>
            <a:xfrm>
              <a:off x="4708745" y="1000275"/>
              <a:ext cx="1232700" cy="2771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990000"/>
                  </a:solidFill>
                </a:rPr>
                <a:t>column family </a:t>
              </a:r>
              <a:r>
                <a:rPr b="1" lang="en-GB" sz="1000">
                  <a:solidFill>
                    <a:srgbClr val="990000"/>
                  </a:solidFill>
                </a:rPr>
                <a:t>a</a:t>
              </a:r>
              <a:endParaRPr b="1" sz="1000">
                <a:solidFill>
                  <a:srgbClr val="990000"/>
                </a:solidFill>
              </a:endParaRPr>
            </a:p>
          </p:txBody>
        </p:sp>
        <p:sp>
          <p:nvSpPr>
            <p:cNvPr id="315" name="Google Shape;315;p39"/>
            <p:cNvSpPr/>
            <p:nvPr/>
          </p:nvSpPr>
          <p:spPr>
            <a:xfrm>
              <a:off x="6073750" y="1000276"/>
              <a:ext cx="1232700" cy="2771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274E13"/>
                  </a:solidFill>
                </a:rPr>
                <a:t>column family </a:t>
              </a:r>
              <a:r>
                <a:rPr b="1" lang="en-GB" sz="1000">
                  <a:solidFill>
                    <a:srgbClr val="274E13"/>
                  </a:solidFill>
                </a:rPr>
                <a:t>b</a:t>
              </a:r>
              <a:endParaRPr b="1" sz="1000">
                <a:solidFill>
                  <a:srgbClr val="274E13"/>
                </a:solidFill>
              </a:endParaRPr>
            </a:p>
          </p:txBody>
        </p:sp>
        <p:sp>
          <p:nvSpPr>
            <p:cNvPr id="316" name="Google Shape;316;p39"/>
            <p:cNvSpPr/>
            <p:nvPr/>
          </p:nvSpPr>
          <p:spPr>
            <a:xfrm>
              <a:off x="7438751" y="1000275"/>
              <a:ext cx="1232700" cy="2771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1155CC"/>
                  </a:solidFill>
                </a:rPr>
                <a:t>column family </a:t>
              </a:r>
              <a:r>
                <a:rPr b="1" lang="en-GB" sz="1000">
                  <a:solidFill>
                    <a:srgbClr val="1155CC"/>
                  </a:solidFill>
                </a:rPr>
                <a:t>c</a:t>
              </a:r>
              <a:endParaRPr b="1" sz="1000">
                <a:solidFill>
                  <a:srgbClr val="1155CC"/>
                </a:solidFill>
              </a:endParaRPr>
            </a:p>
          </p:txBody>
        </p:sp>
      </p:grpSp>
      <p:grpSp>
        <p:nvGrpSpPr>
          <p:cNvPr id="317" name="Google Shape;317;p39"/>
          <p:cNvGrpSpPr/>
          <p:nvPr/>
        </p:nvGrpSpPr>
        <p:grpSpPr>
          <a:xfrm>
            <a:off x="4123150" y="1750475"/>
            <a:ext cx="4778400" cy="2699975"/>
            <a:chOff x="3940675" y="1142175"/>
            <a:chExt cx="4778400" cy="2699975"/>
          </a:xfrm>
        </p:grpSpPr>
        <p:sp>
          <p:nvSpPr>
            <p:cNvPr id="318" name="Google Shape;318;p39"/>
            <p:cNvSpPr/>
            <p:nvPr/>
          </p:nvSpPr>
          <p:spPr>
            <a:xfrm>
              <a:off x="3940675" y="1142175"/>
              <a:ext cx="4778400" cy="5610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region 1</a:t>
              </a:r>
              <a:endParaRPr sz="1000"/>
            </a:p>
          </p:txBody>
        </p:sp>
        <p:sp>
          <p:nvSpPr>
            <p:cNvPr id="319" name="Google Shape;319;p39"/>
            <p:cNvSpPr/>
            <p:nvPr/>
          </p:nvSpPr>
          <p:spPr>
            <a:xfrm>
              <a:off x="3940675" y="1828550"/>
              <a:ext cx="4778400" cy="5610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region 2</a:t>
              </a:r>
              <a:endParaRPr sz="1000"/>
            </a:p>
          </p:txBody>
        </p:sp>
        <p:sp>
          <p:nvSpPr>
            <p:cNvPr id="320" name="Google Shape;320;p39"/>
            <p:cNvSpPr/>
            <p:nvPr/>
          </p:nvSpPr>
          <p:spPr>
            <a:xfrm>
              <a:off x="3940675" y="2571750"/>
              <a:ext cx="4778400" cy="5610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region 3</a:t>
              </a:r>
              <a:endParaRPr sz="1000"/>
            </a:p>
          </p:txBody>
        </p:sp>
        <p:sp>
          <p:nvSpPr>
            <p:cNvPr id="321" name="Google Shape;321;p39"/>
            <p:cNvSpPr/>
            <p:nvPr/>
          </p:nvSpPr>
          <p:spPr>
            <a:xfrm>
              <a:off x="3940675" y="3281150"/>
              <a:ext cx="4778400" cy="5610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/>
                <a:t>region 4</a:t>
              </a:r>
              <a:endParaRPr sz="1000"/>
            </a:p>
          </p:txBody>
        </p:sp>
      </p:grpSp>
      <p:grpSp>
        <p:nvGrpSpPr>
          <p:cNvPr id="322" name="Google Shape;322;p39"/>
          <p:cNvGrpSpPr/>
          <p:nvPr/>
        </p:nvGrpSpPr>
        <p:grpSpPr>
          <a:xfrm>
            <a:off x="5042535" y="1797785"/>
            <a:ext cx="3811721" cy="2581834"/>
            <a:chOff x="4708750" y="1000275"/>
            <a:chExt cx="3962700" cy="2771100"/>
          </a:xfrm>
        </p:grpSpPr>
        <p:sp>
          <p:nvSpPr>
            <p:cNvPr id="323" name="Google Shape;323;p39"/>
            <p:cNvSpPr/>
            <p:nvPr/>
          </p:nvSpPr>
          <p:spPr>
            <a:xfrm>
              <a:off x="4708750" y="1000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990000"/>
                  </a:solidFill>
                </a:rPr>
                <a:t>column family </a:t>
              </a:r>
              <a:r>
                <a:rPr b="1" lang="en-GB" sz="1000">
                  <a:solidFill>
                    <a:srgbClr val="990000"/>
                  </a:solidFill>
                </a:rPr>
                <a:t>a</a:t>
              </a:r>
              <a:endParaRPr b="1" sz="1000">
                <a:solidFill>
                  <a:srgbClr val="990000"/>
                </a:solidFill>
              </a:endParaRPr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4708750" y="1783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990000"/>
                  </a:solidFill>
                </a:rPr>
                <a:t>column family </a:t>
              </a:r>
              <a:r>
                <a:rPr b="1" lang="en-GB" sz="1000">
                  <a:solidFill>
                    <a:srgbClr val="990000"/>
                  </a:solidFill>
                </a:rPr>
                <a:t>a</a:t>
              </a:r>
              <a:endParaRPr b="1" sz="1000">
                <a:solidFill>
                  <a:srgbClr val="990000"/>
                </a:solidFill>
              </a:endParaRPr>
            </a:p>
          </p:txBody>
        </p:sp>
        <p:sp>
          <p:nvSpPr>
            <p:cNvPr id="325" name="Google Shape;325;p39"/>
            <p:cNvSpPr/>
            <p:nvPr/>
          </p:nvSpPr>
          <p:spPr>
            <a:xfrm>
              <a:off x="4708750" y="2566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990000"/>
                  </a:solidFill>
                </a:rPr>
                <a:t>column family </a:t>
              </a:r>
              <a:r>
                <a:rPr b="1" lang="en-GB" sz="1000">
                  <a:solidFill>
                    <a:srgbClr val="990000"/>
                  </a:solidFill>
                </a:rPr>
                <a:t>a</a:t>
              </a:r>
              <a:endParaRPr b="1" sz="1000">
                <a:solidFill>
                  <a:srgbClr val="990000"/>
                </a:solidFill>
              </a:endParaRPr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4708750" y="3349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990000"/>
                  </a:solidFill>
                </a:rPr>
                <a:t>column family </a:t>
              </a:r>
              <a:r>
                <a:rPr b="1" lang="en-GB" sz="1000">
                  <a:solidFill>
                    <a:srgbClr val="990000"/>
                  </a:solidFill>
                </a:rPr>
                <a:t>a</a:t>
              </a:r>
              <a:endParaRPr b="1" sz="1000">
                <a:solidFill>
                  <a:srgbClr val="990000"/>
                </a:solidFill>
              </a:endParaRPr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6073750" y="1000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274E13"/>
                  </a:solidFill>
                </a:rPr>
                <a:t>column family </a:t>
              </a:r>
              <a:r>
                <a:rPr b="1" lang="en-GB" sz="1000">
                  <a:solidFill>
                    <a:srgbClr val="274E13"/>
                  </a:solidFill>
                </a:rPr>
                <a:t>b</a:t>
              </a:r>
              <a:endParaRPr b="1" sz="1000">
                <a:solidFill>
                  <a:srgbClr val="274E13"/>
                </a:solidFill>
              </a:endParaRPr>
            </a:p>
          </p:txBody>
        </p:sp>
        <p:sp>
          <p:nvSpPr>
            <p:cNvPr id="328" name="Google Shape;328;p39"/>
            <p:cNvSpPr/>
            <p:nvPr/>
          </p:nvSpPr>
          <p:spPr>
            <a:xfrm>
              <a:off x="6073750" y="1783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274E13"/>
                  </a:solidFill>
                </a:rPr>
                <a:t>column family </a:t>
              </a:r>
              <a:r>
                <a:rPr b="1" lang="en-GB" sz="1000">
                  <a:solidFill>
                    <a:srgbClr val="274E13"/>
                  </a:solidFill>
                </a:rPr>
                <a:t>b</a:t>
              </a:r>
              <a:endParaRPr b="1" sz="1000">
                <a:solidFill>
                  <a:srgbClr val="274E13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rgbClr val="274E13"/>
                </a:solidFill>
              </a:endParaRPr>
            </a:p>
          </p:txBody>
        </p:sp>
        <p:sp>
          <p:nvSpPr>
            <p:cNvPr id="329" name="Google Shape;329;p39"/>
            <p:cNvSpPr/>
            <p:nvPr/>
          </p:nvSpPr>
          <p:spPr>
            <a:xfrm>
              <a:off x="6073750" y="2566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274E13"/>
                  </a:solidFill>
                </a:rPr>
                <a:t>column family </a:t>
              </a:r>
              <a:r>
                <a:rPr b="1" lang="en-GB" sz="1000">
                  <a:solidFill>
                    <a:srgbClr val="274E13"/>
                  </a:solidFill>
                </a:rPr>
                <a:t>b</a:t>
              </a:r>
              <a:endParaRPr b="1" sz="1000">
                <a:solidFill>
                  <a:srgbClr val="274E13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rgbClr val="274E13"/>
                </a:solidFill>
              </a:endParaRPr>
            </a:p>
          </p:txBody>
        </p:sp>
        <p:sp>
          <p:nvSpPr>
            <p:cNvPr id="330" name="Google Shape;330;p39"/>
            <p:cNvSpPr/>
            <p:nvPr/>
          </p:nvSpPr>
          <p:spPr>
            <a:xfrm>
              <a:off x="6073750" y="3349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274E13"/>
                  </a:solidFill>
                </a:rPr>
                <a:t>column family </a:t>
              </a:r>
              <a:r>
                <a:rPr b="1" lang="en-GB" sz="1000">
                  <a:solidFill>
                    <a:srgbClr val="274E13"/>
                  </a:solidFill>
                </a:rPr>
                <a:t>b</a:t>
              </a:r>
              <a:endParaRPr b="1" sz="1000">
                <a:solidFill>
                  <a:srgbClr val="274E13"/>
                </a:solidFill>
              </a:endParaRPr>
            </a:p>
          </p:txBody>
        </p:sp>
        <p:sp>
          <p:nvSpPr>
            <p:cNvPr id="331" name="Google Shape;331;p39"/>
            <p:cNvSpPr/>
            <p:nvPr/>
          </p:nvSpPr>
          <p:spPr>
            <a:xfrm>
              <a:off x="7438750" y="1000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1C4587"/>
                  </a:solidFill>
                </a:rPr>
                <a:t>column family </a:t>
              </a:r>
              <a:r>
                <a:rPr b="1" lang="en-GB" sz="1000">
                  <a:solidFill>
                    <a:srgbClr val="1C4587"/>
                  </a:solidFill>
                </a:rPr>
                <a:t>c</a:t>
              </a:r>
              <a:endParaRPr b="1" sz="1000">
                <a:solidFill>
                  <a:srgbClr val="1C4587"/>
                </a:solidFill>
              </a:endParaRPr>
            </a:p>
          </p:txBody>
        </p:sp>
        <p:sp>
          <p:nvSpPr>
            <p:cNvPr id="332" name="Google Shape;332;p39"/>
            <p:cNvSpPr/>
            <p:nvPr/>
          </p:nvSpPr>
          <p:spPr>
            <a:xfrm>
              <a:off x="7438750" y="1783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1C4587"/>
                  </a:solidFill>
                </a:rPr>
                <a:t>column family </a:t>
              </a:r>
              <a:r>
                <a:rPr b="1" lang="en-GB" sz="1000">
                  <a:solidFill>
                    <a:srgbClr val="1C4587"/>
                  </a:solidFill>
                </a:rPr>
                <a:t>c</a:t>
              </a:r>
              <a:endParaRPr b="1" sz="1000">
                <a:solidFill>
                  <a:srgbClr val="1C4587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rgbClr val="1C4587"/>
                </a:solidFill>
              </a:endParaRPr>
            </a:p>
          </p:txBody>
        </p:sp>
        <p:sp>
          <p:nvSpPr>
            <p:cNvPr id="333" name="Google Shape;333;p39"/>
            <p:cNvSpPr/>
            <p:nvPr/>
          </p:nvSpPr>
          <p:spPr>
            <a:xfrm>
              <a:off x="7438750" y="2566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1C4587"/>
                  </a:solidFill>
                </a:rPr>
                <a:t>column family </a:t>
              </a:r>
              <a:r>
                <a:rPr b="1" lang="en-GB" sz="1000">
                  <a:solidFill>
                    <a:srgbClr val="1C4587"/>
                  </a:solidFill>
                </a:rPr>
                <a:t>c</a:t>
              </a:r>
              <a:endParaRPr b="1" sz="1000">
                <a:solidFill>
                  <a:srgbClr val="1C4587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rgbClr val="1C4587"/>
                </a:solidFill>
              </a:endParaRPr>
            </a:p>
          </p:txBody>
        </p:sp>
        <p:sp>
          <p:nvSpPr>
            <p:cNvPr id="334" name="Google Shape;334;p39"/>
            <p:cNvSpPr/>
            <p:nvPr/>
          </p:nvSpPr>
          <p:spPr>
            <a:xfrm>
              <a:off x="7438750" y="3349275"/>
              <a:ext cx="1232700" cy="422100"/>
            </a:xfrm>
            <a:prstGeom prst="rect">
              <a:avLst/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rgbClr val="1C4587"/>
                  </a:solidFill>
                </a:rPr>
                <a:t>column family </a:t>
              </a:r>
              <a:r>
                <a:rPr b="1" lang="en-GB" sz="1000">
                  <a:solidFill>
                    <a:srgbClr val="1C4587"/>
                  </a:solidFill>
                </a:rPr>
                <a:t>c</a:t>
              </a:r>
              <a:endParaRPr b="1" sz="1000">
                <a:solidFill>
                  <a:srgbClr val="1C4587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rgbClr val="1C4587"/>
                </a:solidFill>
              </a:endParaRPr>
            </a:p>
          </p:txBody>
        </p:sp>
      </p:grpSp>
      <p:pic>
        <p:nvPicPr>
          <p:cNvPr id="335" name="Google Shape;33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562" y="2963700"/>
            <a:ext cx="3433525" cy="215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0"/>
          <p:cNvSpPr txBox="1"/>
          <p:nvPr>
            <p:ph type="title"/>
          </p:nvPr>
        </p:nvSpPr>
        <p:spPr>
          <a:xfrm>
            <a:off x="384450" y="339325"/>
            <a:ext cx="7382100" cy="9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Transactions and relations</a:t>
            </a:r>
            <a:endParaRPr/>
          </a:p>
        </p:txBody>
      </p:sp>
      <p:sp>
        <p:nvSpPr>
          <p:cNvPr id="341" name="Google Shape;341;p40"/>
          <p:cNvSpPr txBox="1"/>
          <p:nvPr>
            <p:ph idx="1" type="body"/>
          </p:nvPr>
        </p:nvSpPr>
        <p:spPr>
          <a:xfrm>
            <a:off x="397123" y="1354925"/>
            <a:ext cx="3459300" cy="3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rPr b="1" lang="en-GB"/>
              <a:t>Transactions</a:t>
            </a:r>
            <a:endParaRPr b="1"/>
          </a:p>
          <a:p>
            <a:pPr indent="-336550" lvl="0" marL="45720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Only for single command on a single row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Can be </a:t>
            </a:r>
            <a:r>
              <a:rPr lang="en-GB"/>
              <a:t>mimicked by thick DAL with transactions and lock policy is management </a:t>
            </a:r>
            <a:endParaRPr/>
          </a:p>
        </p:txBody>
      </p:sp>
      <p:sp>
        <p:nvSpPr>
          <p:cNvPr id="342" name="Google Shape;342;p40"/>
          <p:cNvSpPr txBox="1"/>
          <p:nvPr>
            <p:ph idx="1" type="body"/>
          </p:nvPr>
        </p:nvSpPr>
        <p:spPr>
          <a:xfrm>
            <a:off x="4572004" y="1354925"/>
            <a:ext cx="3459300" cy="3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None/>
            </a:pPr>
            <a:r>
              <a:rPr b="1" lang="en-GB"/>
              <a:t>Relations</a:t>
            </a:r>
            <a:endParaRPr b="1"/>
          </a:p>
          <a:p>
            <a:pPr indent="-336550" lvl="0" marL="457200" rtl="0" algn="l">
              <a:lnSpc>
                <a:spcPct val="150000"/>
              </a:lnSpc>
              <a:spcBef>
                <a:spcPts val="1275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No </a:t>
            </a:r>
            <a:r>
              <a:rPr lang="en-GB"/>
              <a:t>relations at all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Can be mimicked by trick with rowkey prefix</a:t>
            </a:r>
            <a:endParaRPr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/>
              <a:t>At the end it is better to use relational DB or go for a hybrid solution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oche Widescreen (2015)">
  <a:themeElements>
    <a:clrScheme name="Roche 2">
      <a:dk1>
        <a:srgbClr val="000000"/>
      </a:dk1>
      <a:lt1>
        <a:srgbClr val="FFFFFF"/>
      </a:lt1>
      <a:dk2>
        <a:srgbClr val="969696"/>
      </a:dk2>
      <a:lt2>
        <a:srgbClr val="FF7F00"/>
      </a:lt2>
      <a:accent1>
        <a:srgbClr val="FF7F00"/>
      </a:accent1>
      <a:accent2>
        <a:srgbClr val="800080"/>
      </a:accent2>
      <a:accent3>
        <a:srgbClr val="FFCC00"/>
      </a:accent3>
      <a:accent4>
        <a:srgbClr val="9933FF"/>
      </a:accent4>
      <a:accent5>
        <a:srgbClr val="009900"/>
      </a:accent5>
      <a:accent6>
        <a:srgbClr val="0082DA"/>
      </a:accent6>
      <a:hlink>
        <a:srgbClr val="9933FF"/>
      </a:hlink>
      <a:folHlink>
        <a:srgbClr val="FF33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